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7" r:id="rId3"/>
    <p:sldId id="256" r:id="rId4"/>
    <p:sldId id="257" r:id="rId5"/>
    <p:sldId id="258" r:id="rId6"/>
    <p:sldId id="259" r:id="rId7"/>
    <p:sldId id="260" r:id="rId8"/>
    <p:sldId id="261" r:id="rId9"/>
    <p:sldId id="262" r:id="rId10"/>
    <p:sldId id="263" r:id="rId11"/>
    <p:sldId id="264" r:id="rId12"/>
    <p:sldId id="268" r:id="rId13"/>
    <p:sldId id="265" r:id="rId14"/>
    <p:sldId id="270" r:id="rId15"/>
    <p:sldId id="269" r:id="rId16"/>
    <p:sldId id="271" r:id="rId17"/>
    <p:sldId id="272" r:id="rId18"/>
    <p:sldId id="273" r:id="rId19"/>
    <p:sldId id="27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A400"/>
    <a:srgbClr val="F7994B"/>
    <a:srgbClr val="F8A45E"/>
    <a:srgbClr val="D6D100"/>
    <a:srgbClr val="E6DB00"/>
    <a:srgbClr val="DED900"/>
    <a:srgbClr val="F6F000"/>
    <a:srgbClr val="DFDA00"/>
    <a:srgbClr val="C8BE00"/>
    <a:srgbClr val="47BB2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72" autoAdjust="0"/>
  </p:normalViewPr>
  <p:slideViewPr>
    <p:cSldViewPr>
      <p:cViewPr>
        <p:scale>
          <a:sx n="100" d="100"/>
          <a:sy n="100" d="100"/>
        </p:scale>
        <p:origin x="-294" y="-14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D8D039-521B-4D3B-9A34-93540485E89E}" type="datetimeFigureOut">
              <a:rPr lang="en-US" smtClean="0"/>
              <a:pPr/>
              <a:t>11/15/2012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23F594-FB9C-44F0-844A-903362980E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D8D039-521B-4D3B-9A34-93540485E89E}" type="datetimeFigureOut">
              <a:rPr lang="en-US" smtClean="0"/>
              <a:pPr/>
              <a:t>11/15/2012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23F594-FB9C-44F0-844A-903362980E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D8D039-521B-4D3B-9A34-93540485E89E}" type="datetimeFigureOut">
              <a:rPr lang="en-US" smtClean="0"/>
              <a:pPr/>
              <a:t>11/15/2012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23F594-FB9C-44F0-844A-903362980E9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D8D039-521B-4D3B-9A34-93540485E89E}" type="datetimeFigureOut">
              <a:rPr lang="en-US" smtClean="0"/>
              <a:pPr/>
              <a:t>11/15/2012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23F594-FB9C-44F0-844A-903362980E9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D8D039-521B-4D3B-9A34-93540485E89E}" type="datetimeFigureOut">
              <a:rPr lang="en-US" smtClean="0"/>
              <a:pPr/>
              <a:t>11/15/2012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23F594-FB9C-44F0-844A-903362980E9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D8D039-521B-4D3B-9A34-93540485E89E}" type="datetimeFigureOut">
              <a:rPr lang="en-US" smtClean="0"/>
              <a:pPr/>
              <a:t>11/15/2012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23F594-FB9C-44F0-844A-903362980E9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D8D039-521B-4D3B-9A34-93540485E89E}" type="datetimeFigureOut">
              <a:rPr lang="en-US" smtClean="0"/>
              <a:pPr/>
              <a:t>11/15/2012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23F594-FB9C-44F0-844A-903362980E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D8D039-521B-4D3B-9A34-93540485E89E}" type="datetimeFigureOut">
              <a:rPr lang="en-US" smtClean="0"/>
              <a:pPr/>
              <a:t>11/15/2012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23F594-FB9C-44F0-844A-903362980E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8D039-521B-4D3B-9A34-93540485E89E}" type="datetimeFigureOut">
              <a:rPr lang="en-US" smtClean="0"/>
              <a:pPr/>
              <a:t>11/15/2012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23F594-FB9C-44F0-844A-903362980E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D8D039-521B-4D3B-9A34-93540485E89E}" type="datetimeFigureOut">
              <a:rPr lang="en-US" smtClean="0"/>
              <a:pPr/>
              <a:t>11/15/2012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23F594-FB9C-44F0-844A-903362980E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D8D039-521B-4D3B-9A34-93540485E89E}" type="datetimeFigureOut">
              <a:rPr lang="en-US" smtClean="0"/>
              <a:pPr/>
              <a:t>11/15/2012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23F594-FB9C-44F0-844A-903362980E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D8D039-521B-4D3B-9A34-93540485E89E}" type="datetimeFigureOut">
              <a:rPr lang="en-US" smtClean="0"/>
              <a:pPr/>
              <a:t>11/15/2012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23F594-FB9C-44F0-844A-903362980E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gif"/><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
          </a:xfrm>
        </p:spPr>
        <p:txBody>
          <a:bodyPr>
            <a:normAutofit fontScale="90000"/>
          </a:bodyPr>
          <a:lstStyle/>
          <a:p>
            <a:r>
              <a:rPr lang="en-US" dirty="0" smtClean="0"/>
              <a:t>Orientation</a:t>
            </a:r>
            <a:endParaRPr lang="en-US" dirty="0"/>
          </a:p>
        </p:txBody>
      </p:sp>
      <p:sp>
        <p:nvSpPr>
          <p:cNvPr id="3" name="Content Placeholder 2"/>
          <p:cNvSpPr>
            <a:spLocks noGrp="1"/>
          </p:cNvSpPr>
          <p:nvPr>
            <p:ph idx="1"/>
          </p:nvPr>
        </p:nvSpPr>
        <p:spPr>
          <a:xfrm>
            <a:off x="0" y="685800"/>
            <a:ext cx="9144000" cy="2133600"/>
          </a:xfrm>
          <a:noFill/>
        </p:spPr>
        <p:txBody>
          <a:bodyPr>
            <a:normAutofit fontScale="47500" lnSpcReduction="20000"/>
          </a:bodyPr>
          <a:lstStyle/>
          <a:p>
            <a:pPr>
              <a:buNone/>
            </a:pPr>
            <a:endParaRPr lang="en-US" dirty="0" smtClean="0">
              <a:solidFill>
                <a:schemeClr val="accent2">
                  <a:lumMod val="75000"/>
                </a:schemeClr>
              </a:solidFill>
            </a:endParaRPr>
          </a:p>
          <a:p>
            <a:r>
              <a:rPr lang="en-US" sz="3800" dirty="0" smtClean="0">
                <a:solidFill>
                  <a:schemeClr val="accent2">
                    <a:lumMod val="75000"/>
                  </a:schemeClr>
                </a:solidFill>
              </a:rPr>
              <a:t>Pusan, August 4 to September 18, 1950: a large-scale battle between United Nations</a:t>
            </a:r>
          </a:p>
          <a:p>
            <a:pPr>
              <a:buNone/>
            </a:pPr>
            <a:r>
              <a:rPr lang="en-US" sz="3800" dirty="0" smtClean="0">
                <a:solidFill>
                  <a:schemeClr val="accent2">
                    <a:lumMod val="75000"/>
                  </a:schemeClr>
                </a:solidFill>
              </a:rPr>
              <a:t>and North Korean forces. Last Stand for United Nations</a:t>
            </a:r>
          </a:p>
          <a:p>
            <a:r>
              <a:rPr lang="en-US" sz="3800" dirty="0" smtClean="0">
                <a:solidFill>
                  <a:schemeClr val="accent2">
                    <a:lumMod val="75000"/>
                  </a:schemeClr>
                </a:solidFill>
              </a:rPr>
              <a:t>Inchon, September 15-19, 1950: Operation Chromite an amphibious invasion led by General MacArthur</a:t>
            </a:r>
          </a:p>
          <a:p>
            <a:r>
              <a:rPr lang="en-US" sz="3800" dirty="0" smtClean="0">
                <a:solidFill>
                  <a:schemeClr val="accent2">
                    <a:lumMod val="75000"/>
                  </a:schemeClr>
                </a:solidFill>
              </a:rPr>
              <a:t>Chosin, 27 November - 13 December 1950:  UN troops nicknamed "The Chosin Few“ led by Major General Edward Almond ,were surrounded by 67,000 Chinese troops.</a:t>
            </a:r>
            <a:endParaRPr lang="en-US" sz="3800"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Intelligence</a:t>
            </a:r>
            <a:endParaRPr lang="en-US" dirty="0"/>
          </a:p>
        </p:txBody>
      </p:sp>
      <p:sp>
        <p:nvSpPr>
          <p:cNvPr id="3" name="Content Placeholder 2"/>
          <p:cNvSpPr>
            <a:spLocks noGrp="1"/>
          </p:cNvSpPr>
          <p:nvPr>
            <p:ph idx="1"/>
          </p:nvPr>
        </p:nvSpPr>
        <p:spPr>
          <a:xfrm>
            <a:off x="152400" y="1600200"/>
            <a:ext cx="8991600" cy="3886200"/>
          </a:xfrm>
        </p:spPr>
        <p:txBody>
          <a:bodyPr>
            <a:noAutofit/>
          </a:bodyPr>
          <a:lstStyle/>
          <a:p>
            <a:pPr>
              <a:buNone/>
            </a:pPr>
            <a:r>
              <a:rPr lang="en-US" sz="1600" dirty="0" smtClean="0">
                <a:ln>
                  <a:solidFill>
                    <a:schemeClr val="accent4">
                      <a:lumMod val="50000"/>
                    </a:schemeClr>
                  </a:solidFill>
                </a:ln>
                <a:solidFill>
                  <a:schemeClr val="accent6"/>
                </a:solidFill>
              </a:rPr>
              <a:t>Enemies of Korean War:</a:t>
            </a:r>
          </a:p>
          <a:p>
            <a:r>
              <a:rPr lang="en-US" sz="1600" dirty="0" smtClean="0">
                <a:ln>
                  <a:solidFill>
                    <a:schemeClr val="accent4">
                      <a:lumMod val="50000"/>
                    </a:schemeClr>
                  </a:solidFill>
                </a:ln>
                <a:solidFill>
                  <a:schemeClr val="accent6"/>
                </a:solidFill>
              </a:rPr>
              <a:t>Democratic Peoples Republic of Korea</a:t>
            </a:r>
          </a:p>
          <a:p>
            <a:r>
              <a:rPr lang="en-US" sz="1600" dirty="0" smtClean="0">
                <a:ln>
                  <a:solidFill>
                    <a:schemeClr val="accent4">
                      <a:lumMod val="50000"/>
                    </a:schemeClr>
                  </a:solidFill>
                </a:ln>
                <a:solidFill>
                  <a:schemeClr val="accent6"/>
                </a:solidFill>
              </a:rPr>
              <a:t>People’s Republic of China</a:t>
            </a:r>
          </a:p>
          <a:p>
            <a:r>
              <a:rPr lang="en-US" sz="1600" dirty="0" smtClean="0">
                <a:ln>
                  <a:solidFill>
                    <a:schemeClr val="accent4">
                      <a:lumMod val="50000"/>
                    </a:schemeClr>
                  </a:solidFill>
                </a:ln>
                <a:solidFill>
                  <a:schemeClr val="accent6"/>
                </a:solidFill>
              </a:rPr>
              <a:t>Union of Soviet Socialist Republics</a:t>
            </a:r>
          </a:p>
          <a:p>
            <a:pPr>
              <a:buNone/>
            </a:pPr>
            <a:r>
              <a:rPr lang="en-US" sz="1600" dirty="0" smtClean="0">
                <a:ln>
                  <a:solidFill>
                    <a:schemeClr val="accent4">
                      <a:lumMod val="50000"/>
                    </a:schemeClr>
                  </a:solidFill>
                </a:ln>
                <a:solidFill>
                  <a:schemeClr val="accent6"/>
                </a:solidFill>
              </a:rPr>
              <a:t>Allies in Korean War:</a:t>
            </a:r>
          </a:p>
          <a:p>
            <a:r>
              <a:rPr lang="en-US" sz="1600" dirty="0" smtClean="0">
                <a:ln>
                  <a:solidFill>
                    <a:schemeClr val="accent4">
                      <a:lumMod val="50000"/>
                    </a:schemeClr>
                  </a:solidFill>
                </a:ln>
                <a:solidFill>
                  <a:schemeClr val="accent6"/>
                </a:solidFill>
              </a:rPr>
              <a:t>Japan                                        Canada</a:t>
            </a:r>
          </a:p>
          <a:p>
            <a:r>
              <a:rPr lang="en-US" sz="1600" dirty="0" smtClean="0">
                <a:ln>
                  <a:solidFill>
                    <a:schemeClr val="accent4">
                      <a:lumMod val="50000"/>
                    </a:schemeClr>
                  </a:solidFill>
                </a:ln>
                <a:solidFill>
                  <a:schemeClr val="accent6"/>
                </a:solidFill>
              </a:rPr>
              <a:t>United States                          Turkey</a:t>
            </a:r>
          </a:p>
          <a:p>
            <a:r>
              <a:rPr lang="en-US" sz="1600" dirty="0" smtClean="0">
                <a:ln>
                  <a:solidFill>
                    <a:schemeClr val="accent4">
                      <a:lumMod val="50000"/>
                    </a:schemeClr>
                  </a:solidFill>
                </a:ln>
                <a:solidFill>
                  <a:schemeClr val="accent6"/>
                </a:solidFill>
              </a:rPr>
              <a:t>United Kingdom                     Australia            </a:t>
            </a:r>
          </a:p>
          <a:p>
            <a:r>
              <a:rPr lang="en-US" sz="1600" dirty="0" smtClean="0">
                <a:ln>
                  <a:solidFill>
                    <a:schemeClr val="accent4">
                      <a:lumMod val="50000"/>
                    </a:schemeClr>
                  </a:solidFill>
                </a:ln>
                <a:solidFill>
                  <a:schemeClr val="accent6"/>
                </a:solidFill>
              </a:rPr>
              <a:t>France                                      Netherlands                          </a:t>
            </a:r>
          </a:p>
          <a:p>
            <a:r>
              <a:rPr lang="en-US" sz="1600" dirty="0" smtClean="0">
                <a:ln>
                  <a:solidFill>
                    <a:schemeClr val="accent4">
                      <a:lumMod val="50000"/>
                    </a:schemeClr>
                  </a:solidFill>
                </a:ln>
                <a:solidFill>
                  <a:schemeClr val="accent6"/>
                </a:solidFill>
              </a:rPr>
              <a:t>Kingdom of Greece               Colombia         </a:t>
            </a:r>
          </a:p>
          <a:p>
            <a:r>
              <a:rPr lang="en-US" sz="1600" dirty="0" smtClean="0">
                <a:ln>
                  <a:solidFill>
                    <a:schemeClr val="accent4">
                      <a:lumMod val="50000"/>
                    </a:schemeClr>
                  </a:solidFill>
                </a:ln>
                <a:solidFill>
                  <a:schemeClr val="accent6"/>
                </a:solidFill>
              </a:rPr>
              <a:t>Thailand                                  Ethiopian Empire         </a:t>
            </a:r>
          </a:p>
          <a:p>
            <a:r>
              <a:rPr lang="en-US" sz="1600" dirty="0" smtClean="0">
                <a:ln>
                  <a:solidFill>
                    <a:schemeClr val="accent4">
                      <a:lumMod val="50000"/>
                    </a:schemeClr>
                  </a:solidFill>
                </a:ln>
                <a:solidFill>
                  <a:schemeClr val="accent6"/>
                </a:solidFill>
              </a:rPr>
              <a:t>Philippines                              Belgium      </a:t>
            </a:r>
          </a:p>
          <a:p>
            <a:r>
              <a:rPr lang="en-US" sz="1600" dirty="0" smtClean="0">
                <a:ln>
                  <a:solidFill>
                    <a:schemeClr val="accent4">
                      <a:lumMod val="50000"/>
                    </a:schemeClr>
                  </a:solidFill>
                </a:ln>
                <a:solidFill>
                  <a:schemeClr val="accent6"/>
                </a:solidFill>
              </a:rPr>
              <a:t>Union of South Africa           New Zealand    </a:t>
            </a:r>
          </a:p>
          <a:p>
            <a:r>
              <a:rPr lang="en-US" sz="1600" dirty="0" smtClean="0">
                <a:ln>
                  <a:solidFill>
                    <a:schemeClr val="accent4">
                      <a:lumMod val="50000"/>
                    </a:schemeClr>
                  </a:solidFill>
                </a:ln>
                <a:solidFill>
                  <a:schemeClr val="accent6"/>
                </a:solidFill>
              </a:rPr>
              <a:t>Norway                                    Luxembourg  </a:t>
            </a:r>
          </a:p>
          <a:p>
            <a:endParaRPr lang="en-US" sz="1600" dirty="0" smtClean="0">
              <a:ln>
                <a:solidFill>
                  <a:schemeClr val="accent4">
                    <a:lumMod val="50000"/>
                  </a:schemeClr>
                </a:solidFill>
              </a:ln>
              <a:solidFill>
                <a:schemeClr val="accent6"/>
              </a:solidFill>
            </a:endParaRPr>
          </a:p>
          <a:p>
            <a:r>
              <a:rPr lang="en-US" sz="1600" dirty="0" smtClean="0">
                <a:ln>
                  <a:solidFill>
                    <a:schemeClr val="accent4">
                      <a:lumMod val="50000"/>
                    </a:schemeClr>
                  </a:solidFill>
                </a:ln>
                <a:solidFill>
                  <a:schemeClr val="accent6"/>
                </a:solidFill>
              </a:rPr>
              <a:t> Kim Il Sung (15 April 1912 – 8 July 1994)</a:t>
            </a:r>
          </a:p>
          <a:p>
            <a:r>
              <a:rPr lang="en-US" sz="1600" dirty="0" smtClean="0">
                <a:ln>
                  <a:solidFill>
                    <a:schemeClr val="accent4">
                      <a:lumMod val="50000"/>
                    </a:schemeClr>
                  </a:solidFill>
                </a:ln>
                <a:solidFill>
                  <a:schemeClr val="accent6"/>
                </a:solidFill>
              </a:rPr>
              <a:t> Syngman Rhee (March 26, 1975 – July 1965</a:t>
            </a:r>
            <a:endParaRPr lang="en-US" sz="1600" dirty="0">
              <a:ln>
                <a:solidFill>
                  <a:schemeClr val="accent4">
                    <a:lumMod val="50000"/>
                  </a:schemeClr>
                </a:solidFill>
              </a:ln>
              <a:solidFill>
                <a:schemeClr val="accent6"/>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rmAutofit fontScale="90000"/>
          </a:bodyPr>
          <a:lstStyle/>
          <a:p>
            <a:r>
              <a:rPr lang="en-US" dirty="0" smtClean="0"/>
              <a:t>Enemy Description</a:t>
            </a:r>
            <a:endParaRPr lang="en-US" dirty="0"/>
          </a:p>
        </p:txBody>
      </p:sp>
      <p:sp>
        <p:nvSpPr>
          <p:cNvPr id="3" name="Content Placeholder 2"/>
          <p:cNvSpPr>
            <a:spLocks noGrp="1"/>
          </p:cNvSpPr>
          <p:nvPr>
            <p:ph idx="1"/>
          </p:nvPr>
        </p:nvSpPr>
        <p:spPr>
          <a:xfrm>
            <a:off x="0" y="533400"/>
            <a:ext cx="9144000" cy="6172200"/>
          </a:xfrm>
        </p:spPr>
        <p:txBody>
          <a:bodyPr>
            <a:normAutofit/>
          </a:bodyPr>
          <a:lstStyle/>
          <a:p>
            <a:r>
              <a:rPr lang="en-US" sz="2400" dirty="0" smtClean="0">
                <a:ln>
                  <a:solidFill>
                    <a:schemeClr val="accent4">
                      <a:lumMod val="50000"/>
                    </a:schemeClr>
                  </a:solidFill>
                </a:ln>
                <a:solidFill>
                  <a:srgbClr val="FF0000"/>
                </a:solidFill>
              </a:rPr>
              <a:t>Song Shi </a:t>
            </a:r>
            <a:r>
              <a:rPr lang="en-US" sz="2400" dirty="0" err="1" smtClean="0">
                <a:ln>
                  <a:solidFill>
                    <a:schemeClr val="accent4">
                      <a:lumMod val="50000"/>
                    </a:schemeClr>
                  </a:solidFill>
                </a:ln>
                <a:solidFill>
                  <a:srgbClr val="FF0000"/>
                </a:solidFill>
              </a:rPr>
              <a:t>Lun</a:t>
            </a:r>
            <a:endParaRPr lang="en-US" sz="2400" dirty="0" smtClean="0">
              <a:ln>
                <a:solidFill>
                  <a:schemeClr val="accent4">
                    <a:lumMod val="50000"/>
                  </a:schemeClr>
                </a:solidFill>
              </a:ln>
              <a:solidFill>
                <a:srgbClr val="FF0000"/>
              </a:solidFill>
            </a:endParaRPr>
          </a:p>
          <a:p>
            <a:r>
              <a:rPr lang="en-US" sz="2400" dirty="0" smtClean="0">
                <a:ln>
                  <a:solidFill>
                    <a:schemeClr val="accent4">
                      <a:lumMod val="50000"/>
                    </a:schemeClr>
                  </a:solidFill>
                </a:ln>
                <a:solidFill>
                  <a:srgbClr val="FF0000"/>
                </a:solidFill>
              </a:rPr>
              <a:t>Kim Il Song</a:t>
            </a:r>
          </a:p>
          <a:p>
            <a:r>
              <a:rPr lang="en-US" sz="2400" dirty="0" smtClean="0">
                <a:ln>
                  <a:solidFill>
                    <a:schemeClr val="accent4">
                      <a:lumMod val="50000"/>
                    </a:schemeClr>
                  </a:solidFill>
                </a:ln>
                <a:solidFill>
                  <a:srgbClr val="FF0000"/>
                </a:solidFill>
              </a:rPr>
              <a:t>Mao Tse Tung</a:t>
            </a:r>
          </a:p>
          <a:p>
            <a:r>
              <a:rPr lang="en-US" sz="2400" dirty="0" smtClean="0">
                <a:ln>
                  <a:solidFill>
                    <a:schemeClr val="accent4">
                      <a:lumMod val="50000"/>
                    </a:schemeClr>
                  </a:solidFill>
                </a:ln>
                <a:solidFill>
                  <a:srgbClr val="FF0000"/>
                </a:solidFill>
              </a:rPr>
              <a:t>North Korea supported by USSR and China</a:t>
            </a:r>
          </a:p>
          <a:p>
            <a:r>
              <a:rPr lang="en-US" sz="2400" dirty="0" smtClean="0">
                <a:ln>
                  <a:solidFill>
                    <a:schemeClr val="accent4">
                      <a:lumMod val="50000"/>
                    </a:schemeClr>
                  </a:solidFill>
                </a:ln>
                <a:solidFill>
                  <a:srgbClr val="FF0000"/>
                </a:solidFill>
              </a:rPr>
              <a:t>North Koreans used Soviet T-34-85 medium tanks that dominated the battlefield</a:t>
            </a:r>
          </a:p>
          <a:p>
            <a:r>
              <a:rPr lang="en-US" sz="2400" dirty="0" smtClean="0">
                <a:ln>
                  <a:solidFill>
                    <a:schemeClr val="accent4">
                      <a:lumMod val="50000"/>
                    </a:schemeClr>
                  </a:solidFill>
                </a:ln>
                <a:solidFill>
                  <a:srgbClr val="FF0000"/>
                </a:solidFill>
              </a:rPr>
              <a:t>Korean People’s Air Force equipped with MiG-15 Fagots (one of the worlds most advanced jet fighters)</a:t>
            </a:r>
          </a:p>
          <a:p>
            <a:r>
              <a:rPr lang="en-US" sz="2400" dirty="0" smtClean="0">
                <a:ln>
                  <a:solidFill>
                    <a:schemeClr val="accent4">
                      <a:lumMod val="50000"/>
                    </a:schemeClr>
                  </a:solidFill>
                </a:ln>
                <a:solidFill>
                  <a:srgbClr val="FF0000"/>
                </a:solidFill>
              </a:rPr>
              <a:t>Committed War crimes (Civilian deaths and massacres) </a:t>
            </a:r>
          </a:p>
          <a:p>
            <a:r>
              <a:rPr lang="en-US" sz="2400" dirty="0" smtClean="0">
                <a:ln>
                  <a:solidFill>
                    <a:schemeClr val="accent4">
                      <a:lumMod val="50000"/>
                    </a:schemeClr>
                  </a:solidFill>
                </a:ln>
                <a:solidFill>
                  <a:srgbClr val="FF0000"/>
                </a:solidFill>
              </a:rPr>
              <a:t>Mistreated Prisoners of War by means of execution, continuous labor, starvation, and even marching to death</a:t>
            </a:r>
            <a:endParaRPr lang="en-US" sz="2400" dirty="0">
              <a:ln>
                <a:solidFill>
                  <a:schemeClr val="accent4">
                    <a:lumMod val="50000"/>
                  </a:schemeClr>
                </a:solidFill>
              </a:ln>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
          </a:xfrm>
        </p:spPr>
        <p:txBody>
          <a:bodyPr>
            <a:normAutofit fontScale="90000"/>
          </a:bodyPr>
          <a:lstStyle/>
          <a:p>
            <a:r>
              <a:rPr lang="en-US" dirty="0" smtClean="0"/>
              <a:t>North Korean Leaders</a:t>
            </a:r>
            <a:endParaRPr lang="en-US" dirty="0"/>
          </a:p>
        </p:txBody>
      </p:sp>
      <p:sp>
        <p:nvSpPr>
          <p:cNvPr id="3" name="Content Placeholder 2"/>
          <p:cNvSpPr>
            <a:spLocks noGrp="1"/>
          </p:cNvSpPr>
          <p:nvPr>
            <p:ph idx="1"/>
          </p:nvPr>
        </p:nvSpPr>
        <p:spPr>
          <a:xfrm>
            <a:off x="457200" y="609600"/>
            <a:ext cx="2133600" cy="5516563"/>
          </a:xfrm>
        </p:spPr>
        <p:txBody>
          <a:bodyPr/>
          <a:lstStyle/>
          <a:p>
            <a:endParaRPr lang="en-US" dirty="0" smtClean="0"/>
          </a:p>
          <a:p>
            <a:endParaRPr lang="en-US" dirty="0" smtClean="0"/>
          </a:p>
          <a:p>
            <a:endParaRPr lang="en-US" dirty="0" smtClean="0"/>
          </a:p>
          <a:p>
            <a:endParaRPr lang="en-US" dirty="0" smtClean="0"/>
          </a:p>
          <a:p>
            <a:pPr>
              <a:buNone/>
            </a:pPr>
            <a:r>
              <a:rPr lang="en-US" sz="1800" dirty="0" smtClean="0"/>
              <a:t>   Song Shi </a:t>
            </a:r>
            <a:r>
              <a:rPr lang="en-US" sz="1800" dirty="0" err="1" smtClean="0"/>
              <a:t>Lun</a:t>
            </a:r>
            <a:endParaRPr lang="en-US" sz="1800" dirty="0"/>
          </a:p>
        </p:txBody>
      </p:sp>
      <p:pic>
        <p:nvPicPr>
          <p:cNvPr id="3074" name="Picture 2" descr="C:\Users\DeAndre\Desktop\General-Song-Shilun.jpg"/>
          <p:cNvPicPr>
            <a:picLocks noChangeAspect="1" noChangeArrowheads="1"/>
          </p:cNvPicPr>
          <p:nvPr/>
        </p:nvPicPr>
        <p:blipFill>
          <a:blip r:embed="rId3" cstate="print"/>
          <a:srcRect/>
          <a:stretch>
            <a:fillRect/>
          </a:stretch>
        </p:blipFill>
        <p:spPr bwMode="auto">
          <a:xfrm>
            <a:off x="457200" y="609600"/>
            <a:ext cx="2133600" cy="2209800"/>
          </a:xfrm>
          <a:prstGeom prst="rect">
            <a:avLst/>
          </a:prstGeom>
          <a:noFill/>
        </p:spPr>
      </p:pic>
      <p:pic>
        <p:nvPicPr>
          <p:cNvPr id="3075" name="Picture 3" descr="C:\Users\DeAndre\Desktop\kim-il-sung_3270.jpg"/>
          <p:cNvPicPr>
            <a:picLocks noChangeAspect="1" noChangeArrowheads="1"/>
          </p:cNvPicPr>
          <p:nvPr/>
        </p:nvPicPr>
        <p:blipFill>
          <a:blip r:embed="rId4" cstate="print"/>
          <a:srcRect/>
          <a:stretch>
            <a:fillRect/>
          </a:stretch>
        </p:blipFill>
        <p:spPr bwMode="auto">
          <a:xfrm>
            <a:off x="2590800" y="609600"/>
            <a:ext cx="2057400" cy="2209800"/>
          </a:xfrm>
          <a:prstGeom prst="rect">
            <a:avLst/>
          </a:prstGeom>
          <a:noFill/>
        </p:spPr>
      </p:pic>
      <p:pic>
        <p:nvPicPr>
          <p:cNvPr id="3076" name="Picture 4" descr="C:\Users\DeAndre\Desktop\mao.png"/>
          <p:cNvPicPr>
            <a:picLocks noChangeAspect="1" noChangeArrowheads="1"/>
          </p:cNvPicPr>
          <p:nvPr/>
        </p:nvPicPr>
        <p:blipFill>
          <a:blip r:embed="rId5" cstate="print"/>
          <a:srcRect/>
          <a:stretch>
            <a:fillRect/>
          </a:stretch>
        </p:blipFill>
        <p:spPr bwMode="auto">
          <a:xfrm>
            <a:off x="4648200" y="609600"/>
            <a:ext cx="1905000" cy="2209800"/>
          </a:xfrm>
          <a:prstGeom prst="rect">
            <a:avLst/>
          </a:prstGeom>
          <a:noFill/>
        </p:spPr>
      </p:pic>
      <p:pic>
        <p:nvPicPr>
          <p:cNvPr id="3077" name="Picture 5" descr="C:\Users\DeAndre\Desktop\YongSulChoi.jpg"/>
          <p:cNvPicPr>
            <a:picLocks noChangeAspect="1" noChangeArrowheads="1"/>
          </p:cNvPicPr>
          <p:nvPr/>
        </p:nvPicPr>
        <p:blipFill>
          <a:blip r:embed="rId6" cstate="print"/>
          <a:srcRect/>
          <a:stretch>
            <a:fillRect/>
          </a:stretch>
        </p:blipFill>
        <p:spPr bwMode="auto">
          <a:xfrm>
            <a:off x="6553200" y="609600"/>
            <a:ext cx="2133600" cy="2209800"/>
          </a:xfrm>
          <a:prstGeom prst="rect">
            <a:avLst/>
          </a:prstGeom>
          <a:noFill/>
        </p:spPr>
      </p:pic>
      <p:sp>
        <p:nvSpPr>
          <p:cNvPr id="11" name="TextBox 10"/>
          <p:cNvSpPr txBox="1"/>
          <p:nvPr/>
        </p:nvSpPr>
        <p:spPr>
          <a:xfrm>
            <a:off x="2590800" y="2895600"/>
            <a:ext cx="2057400" cy="369332"/>
          </a:xfrm>
          <a:prstGeom prst="rect">
            <a:avLst/>
          </a:prstGeom>
          <a:noFill/>
        </p:spPr>
        <p:txBody>
          <a:bodyPr wrap="square" rtlCol="0">
            <a:spAutoFit/>
          </a:bodyPr>
          <a:lstStyle/>
          <a:p>
            <a:r>
              <a:rPr lang="en-US" dirty="0" smtClean="0"/>
              <a:t>        Kim Il Sung</a:t>
            </a:r>
            <a:endParaRPr lang="en-US" dirty="0"/>
          </a:p>
        </p:txBody>
      </p:sp>
      <p:sp>
        <p:nvSpPr>
          <p:cNvPr id="13" name="TextBox 12"/>
          <p:cNvSpPr txBox="1"/>
          <p:nvPr/>
        </p:nvSpPr>
        <p:spPr>
          <a:xfrm>
            <a:off x="4724400" y="2895600"/>
            <a:ext cx="1828800" cy="369332"/>
          </a:xfrm>
          <a:prstGeom prst="rect">
            <a:avLst/>
          </a:prstGeom>
          <a:noFill/>
        </p:spPr>
        <p:txBody>
          <a:bodyPr wrap="square" rtlCol="0">
            <a:spAutoFit/>
          </a:bodyPr>
          <a:lstStyle/>
          <a:p>
            <a:r>
              <a:rPr lang="en-US" dirty="0" smtClean="0"/>
              <a:t> Mao Tse Tung</a:t>
            </a:r>
            <a:endParaRPr lang="en-US" dirty="0"/>
          </a:p>
        </p:txBody>
      </p:sp>
      <p:sp>
        <p:nvSpPr>
          <p:cNvPr id="14" name="TextBox 13"/>
          <p:cNvSpPr txBox="1"/>
          <p:nvPr/>
        </p:nvSpPr>
        <p:spPr>
          <a:xfrm>
            <a:off x="6629400" y="2895600"/>
            <a:ext cx="2133600" cy="369332"/>
          </a:xfrm>
          <a:prstGeom prst="rect">
            <a:avLst/>
          </a:prstGeom>
          <a:noFill/>
        </p:spPr>
        <p:txBody>
          <a:bodyPr wrap="square" rtlCol="0">
            <a:spAutoFit/>
          </a:bodyPr>
          <a:lstStyle/>
          <a:p>
            <a:r>
              <a:rPr lang="en-US" dirty="0" smtClean="0"/>
              <a:t>       </a:t>
            </a:r>
            <a:r>
              <a:rPr lang="en-US" dirty="0" err="1" smtClean="0"/>
              <a:t>Choi</a:t>
            </a:r>
            <a:r>
              <a:rPr lang="en-US" dirty="0" smtClean="0"/>
              <a:t> Yong-kun</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7001">
              <a:srgbClr val="E6E6E6"/>
            </a:gs>
            <a:gs pos="32001">
              <a:srgbClr val="7D8496"/>
            </a:gs>
            <a:gs pos="47000">
              <a:srgbClr val="E6E6E6"/>
            </a:gs>
            <a:gs pos="85001">
              <a:srgbClr val="7D8496"/>
            </a:gs>
            <a:gs pos="100000">
              <a:srgbClr val="E6E6E6"/>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
          </a:xfrm>
        </p:spPr>
        <p:txBody>
          <a:bodyPr>
            <a:normAutofit fontScale="90000"/>
          </a:bodyPr>
          <a:lstStyle/>
          <a:p>
            <a:r>
              <a:rPr lang="en-US" dirty="0" smtClean="0"/>
              <a:t>End State</a:t>
            </a:r>
            <a:endParaRPr lang="en-US" dirty="0"/>
          </a:p>
        </p:txBody>
      </p:sp>
      <p:sp>
        <p:nvSpPr>
          <p:cNvPr id="3" name="Content Placeholder 2"/>
          <p:cNvSpPr>
            <a:spLocks noGrp="1"/>
          </p:cNvSpPr>
          <p:nvPr>
            <p:ph idx="1"/>
          </p:nvPr>
        </p:nvSpPr>
        <p:spPr>
          <a:xfrm>
            <a:off x="0" y="381000"/>
            <a:ext cx="9144000" cy="6477000"/>
          </a:xfrm>
        </p:spPr>
        <p:txBody>
          <a:bodyPr>
            <a:normAutofit/>
          </a:bodyPr>
          <a:lstStyle/>
          <a:p>
            <a:r>
              <a:rPr lang="en-US" sz="1800" dirty="0" smtClean="0"/>
              <a:t>The United Nations Command, supported by the United States, the North Korean People's Army, and the Chinese People's Volunteers, signed the Armistice Agreement on July 27, 1953 to end the fighting. </a:t>
            </a:r>
          </a:p>
          <a:p>
            <a:r>
              <a:rPr lang="en-US" sz="1800" dirty="0" smtClean="0"/>
              <a:t>About 100,000 North Koreans were executed in internal communist party purges.</a:t>
            </a:r>
          </a:p>
          <a:p>
            <a:r>
              <a:rPr lang="en-US" sz="1800" dirty="0" smtClean="0"/>
              <a:t>Forced labor and concentration camps were responsible for over one million deaths in North Korea, others have estimated 400,000 deaths in concentration camps alone.</a:t>
            </a:r>
          </a:p>
          <a:p>
            <a:r>
              <a:rPr lang="en-US" sz="1800" dirty="0" smtClean="0"/>
              <a:t>According to the data from the US Department of Defense, the United States had suffered 33,686 battle deaths, along with 2,830 non-battle deaths during the Korean War and 8,176 missing in action. </a:t>
            </a:r>
          </a:p>
          <a:p>
            <a:r>
              <a:rPr lang="en-US" sz="1800" dirty="0" smtClean="0"/>
              <a:t>Between some 245,000 to 415,000 South Korean civilian deaths were also suggested, and the total civilian casualties during the war were estimated as 1,500,000 to 3,000,000</a:t>
            </a:r>
          </a:p>
          <a:p>
            <a:r>
              <a:rPr lang="en-US" sz="1800" dirty="0" smtClean="0"/>
              <a:t>General MacArthur wanted to win the war by invading China. President Truman disagreed as this action could spark World War III  and going to war with China would be the wrong war, in the wrong place, at the wrong time, with the wrong </a:t>
            </a:r>
            <a:r>
              <a:rPr lang="en-US" sz="1800" smtClean="0"/>
              <a:t>enemy.</a:t>
            </a:r>
            <a:endParaRPr lang="en-US" sz="1800" dirty="0" smtClean="0"/>
          </a:p>
          <a:p>
            <a:r>
              <a:rPr lang="en-US" sz="1800" dirty="0" smtClean="0"/>
              <a:t>General MacArthur was then relieved for insubordination.</a:t>
            </a:r>
            <a:br>
              <a:rPr lang="en-US" sz="1800" dirty="0" smtClean="0"/>
            </a:br>
            <a:endParaRPr lang="en-US" sz="1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DeAndre\Desktop\Korean War\tank_e.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flipV="1">
            <a:off x="457200" y="0"/>
            <a:ext cx="8153400" cy="685800"/>
          </a:xfrm>
        </p:spPr>
        <p:txBody>
          <a:bodyPr>
            <a:normAutofit fontScale="90000"/>
          </a:bodyPr>
          <a:lstStyle/>
          <a:p>
            <a:r>
              <a:rPr lang="en-US" dirty="0" smtClean="0"/>
              <a:t>Whoops</a:t>
            </a:r>
            <a:endParaRPr lang="en-US" dirty="0"/>
          </a:p>
        </p:txBody>
      </p:sp>
      <p:sp>
        <p:nvSpPr>
          <p:cNvPr id="3" name="Content Placeholder 2"/>
          <p:cNvSpPr>
            <a:spLocks noGrp="1"/>
          </p:cNvSpPr>
          <p:nvPr>
            <p:ph idx="1"/>
          </p:nvPr>
        </p:nvSpPr>
        <p:spPr>
          <a:xfrm>
            <a:off x="0" y="609600"/>
            <a:ext cx="9144000" cy="6248400"/>
          </a:xfrm>
        </p:spPr>
        <p:txBody>
          <a:bodyPr/>
          <a:lstStyle/>
          <a:p>
            <a:pPr>
              <a:buNone/>
            </a:pPr>
            <a:endParaRPr lang="en-US" dirty="0"/>
          </a:p>
        </p:txBody>
      </p:sp>
      <p:pic>
        <p:nvPicPr>
          <p:cNvPr id="4098" name="Picture 2" descr="C:\Users\DeAndre\Desktop\Korean War\403px-Korean_War_Montage_2.png"/>
          <p:cNvPicPr>
            <a:picLocks noChangeAspect="1" noChangeArrowheads="1"/>
          </p:cNvPicPr>
          <p:nvPr/>
        </p:nvPicPr>
        <p:blipFill>
          <a:blip r:embed="rId2" cstate="print"/>
          <a:srcRect/>
          <a:stretch>
            <a:fillRect/>
          </a:stretch>
        </p:blipFill>
        <p:spPr bwMode="auto">
          <a:xfrm>
            <a:off x="0" y="609600"/>
            <a:ext cx="4267200" cy="6248400"/>
          </a:xfrm>
          <a:prstGeom prst="rect">
            <a:avLst/>
          </a:prstGeom>
          <a:noFill/>
        </p:spPr>
      </p:pic>
      <p:pic>
        <p:nvPicPr>
          <p:cNvPr id="4099" name="Picture 3" descr="C:\Users\DeAndre\Desktop\Korean War\South_Korean_soldiers_walk_among_dead_political_prisoners,_Taejon,_South_Korea.jpg"/>
          <p:cNvPicPr>
            <a:picLocks noChangeAspect="1" noChangeArrowheads="1"/>
          </p:cNvPicPr>
          <p:nvPr/>
        </p:nvPicPr>
        <p:blipFill>
          <a:blip r:embed="rId3" cstate="print"/>
          <a:srcRect/>
          <a:stretch>
            <a:fillRect/>
          </a:stretch>
        </p:blipFill>
        <p:spPr bwMode="auto">
          <a:xfrm>
            <a:off x="4267200" y="609600"/>
            <a:ext cx="4876800" cy="3209925"/>
          </a:xfrm>
          <a:prstGeom prst="rect">
            <a:avLst/>
          </a:prstGeom>
          <a:noFill/>
        </p:spPr>
      </p:pic>
      <p:pic>
        <p:nvPicPr>
          <p:cNvPr id="4101" name="Picture 5" descr="C:\Users\DeAndre\Desktop\Korean War\Picture2.jpg"/>
          <p:cNvPicPr>
            <a:picLocks noChangeAspect="1" noChangeArrowheads="1"/>
          </p:cNvPicPr>
          <p:nvPr/>
        </p:nvPicPr>
        <p:blipFill>
          <a:blip r:embed="rId4" cstate="print"/>
          <a:srcRect/>
          <a:stretch>
            <a:fillRect/>
          </a:stretch>
        </p:blipFill>
        <p:spPr bwMode="auto">
          <a:xfrm>
            <a:off x="4267201" y="3810000"/>
            <a:ext cx="4876800" cy="30480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Users\DeAndre\Desktop\F2.large.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7170" name="Picture 2" descr="C:\Users\DeAndre\Desktop\army112kid.jpg"/>
          <p:cNvPicPr>
            <a:picLocks noChangeAspect="1" noChangeArrowheads="1"/>
          </p:cNvPicPr>
          <p:nvPr/>
        </p:nvPicPr>
        <p:blipFill>
          <a:blip r:embed="rId2" cstate="print"/>
          <a:srcRect/>
          <a:stretch>
            <a:fillRect/>
          </a:stretch>
        </p:blipFill>
        <p:spPr bwMode="auto">
          <a:xfrm>
            <a:off x="0" y="152400"/>
            <a:ext cx="9144000" cy="67056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DeAndre\Desktop\77685-050-6E9494C3.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5" name="TextBox 4"/>
          <p:cNvSpPr txBox="1"/>
          <p:nvPr/>
        </p:nvSpPr>
        <p:spPr>
          <a:xfrm>
            <a:off x="2438400" y="457200"/>
            <a:ext cx="3962400" cy="523220"/>
          </a:xfrm>
          <a:prstGeom prst="rect">
            <a:avLst/>
          </a:prstGeom>
          <a:noFill/>
        </p:spPr>
        <p:txBody>
          <a:bodyPr wrap="square" rtlCol="0">
            <a:spAutoFit/>
          </a:bodyPr>
          <a:lstStyle/>
          <a:p>
            <a:r>
              <a:rPr lang="en-US" dirty="0" smtClean="0"/>
              <a:t>                            </a:t>
            </a:r>
            <a:r>
              <a:rPr lang="en-US" sz="2800" b="1" i="1" dirty="0" smtClean="0"/>
              <a:t>The End</a:t>
            </a:r>
            <a:endParaRPr lang="en-US" sz="2800" b="1" i="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218" name="Picture 2" descr="C:\Users\DeAndre\Desktop\655-psy-gangnam-style.jpg"/>
          <p:cNvPicPr>
            <a:picLocks noChangeAspect="1" noChangeArrowheads="1"/>
          </p:cNvPicPr>
          <p:nvPr/>
        </p:nvPicPr>
        <p:blipFill>
          <a:blip r:embed="rId2" cstate="print"/>
          <a:srcRect/>
          <a:stretch>
            <a:fillRect/>
          </a:stretch>
        </p:blipFill>
        <p:spPr bwMode="auto">
          <a:xfrm>
            <a:off x="4114800" y="2895600"/>
            <a:ext cx="1135163" cy="13335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04800"/>
          </a:xfrm>
        </p:spPr>
        <p:txBody>
          <a:bodyPr>
            <a:normAutofit fontScale="90000"/>
          </a:bodyPr>
          <a:lstStyle/>
          <a:p>
            <a:r>
              <a:rPr lang="en-US" sz="3600" dirty="0" smtClean="0"/>
              <a:t>Geography</a:t>
            </a:r>
            <a:endParaRPr lang="en-US" sz="3600" dirty="0"/>
          </a:p>
        </p:txBody>
      </p:sp>
      <p:sp>
        <p:nvSpPr>
          <p:cNvPr id="3" name="Content Placeholder 2"/>
          <p:cNvSpPr>
            <a:spLocks noGrp="1"/>
          </p:cNvSpPr>
          <p:nvPr>
            <p:ph idx="1"/>
          </p:nvPr>
        </p:nvSpPr>
        <p:spPr>
          <a:xfrm>
            <a:off x="457200" y="685800"/>
            <a:ext cx="8229600" cy="6172200"/>
          </a:xfrm>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sz="1500" dirty="0" smtClean="0"/>
          </a:p>
          <a:p>
            <a:endParaRPr lang="en-US" sz="1500" dirty="0" smtClean="0"/>
          </a:p>
          <a:p>
            <a:endParaRPr lang="en-US" sz="1500" dirty="0" smtClean="0">
              <a:solidFill>
                <a:schemeClr val="accent2">
                  <a:lumMod val="75000"/>
                </a:schemeClr>
              </a:solidFill>
            </a:endParaRPr>
          </a:p>
          <a:p>
            <a:endParaRPr lang="en-US" sz="1500" dirty="0" smtClean="0">
              <a:solidFill>
                <a:schemeClr val="accent2">
                  <a:lumMod val="75000"/>
                </a:schemeClr>
              </a:solidFill>
            </a:endParaRPr>
          </a:p>
          <a:p>
            <a:endParaRPr lang="en-US" sz="1500" dirty="0" smtClean="0">
              <a:solidFill>
                <a:schemeClr val="accent2">
                  <a:lumMod val="75000"/>
                </a:schemeClr>
              </a:solidFill>
            </a:endParaRPr>
          </a:p>
          <a:p>
            <a:endParaRPr lang="en-US" sz="1500" dirty="0" smtClean="0">
              <a:solidFill>
                <a:schemeClr val="accent2">
                  <a:lumMod val="75000"/>
                </a:schemeClr>
              </a:solidFill>
            </a:endParaRPr>
          </a:p>
          <a:p>
            <a:r>
              <a:rPr lang="en-US" sz="1500" dirty="0" smtClean="0">
                <a:solidFill>
                  <a:schemeClr val="accent2">
                    <a:lumMod val="75000"/>
                  </a:schemeClr>
                </a:solidFill>
              </a:rPr>
              <a:t>Pusan, August 4 to September 18, 1950: a large-scale battle between United Nations</a:t>
            </a:r>
          </a:p>
          <a:p>
            <a:pPr>
              <a:buNone/>
            </a:pPr>
            <a:r>
              <a:rPr lang="en-US" sz="1500" dirty="0" smtClean="0">
                <a:solidFill>
                  <a:schemeClr val="accent2">
                    <a:lumMod val="75000"/>
                  </a:schemeClr>
                </a:solidFill>
              </a:rPr>
              <a:t>and North Korean forces </a:t>
            </a:r>
          </a:p>
          <a:p>
            <a:r>
              <a:rPr lang="en-US" sz="1500" dirty="0" smtClean="0">
                <a:solidFill>
                  <a:schemeClr val="accent2">
                    <a:lumMod val="75000"/>
                  </a:schemeClr>
                </a:solidFill>
              </a:rPr>
              <a:t>Inchon, September 15-19, 1950: Operation Chromite an amphibious invasion led by General MacArthur</a:t>
            </a:r>
          </a:p>
          <a:p>
            <a:r>
              <a:rPr lang="en-US" sz="1500" dirty="0" smtClean="0">
                <a:solidFill>
                  <a:schemeClr val="accent2">
                    <a:lumMod val="75000"/>
                  </a:schemeClr>
                </a:solidFill>
              </a:rPr>
              <a:t>Chosin, 27 November - 13 December 1950:  UN troops nicknamed "The Chosin Few“ led by Major General Edward Almond ,were surrounded by 67,000 Chinese troops.</a:t>
            </a:r>
          </a:p>
          <a:p>
            <a:pPr>
              <a:buNone/>
            </a:pPr>
            <a:endParaRPr lang="en-US" sz="2000" dirty="0" smtClean="0"/>
          </a:p>
        </p:txBody>
      </p:sp>
      <p:pic>
        <p:nvPicPr>
          <p:cNvPr id="2051" name="Picture 3" descr="C:\Users\DeAndre\Desktop\cold war Korean War map.jpg"/>
          <p:cNvPicPr>
            <a:picLocks noChangeAspect="1" noChangeArrowheads="1"/>
          </p:cNvPicPr>
          <p:nvPr/>
        </p:nvPicPr>
        <p:blipFill>
          <a:blip r:embed="rId3" cstate="print"/>
          <a:srcRect/>
          <a:stretch>
            <a:fillRect/>
          </a:stretch>
        </p:blipFill>
        <p:spPr bwMode="auto">
          <a:xfrm>
            <a:off x="1143000" y="381000"/>
            <a:ext cx="6858000" cy="4897437"/>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1"/>
            <a:ext cx="7772400" cy="380999"/>
          </a:xfrm>
        </p:spPr>
        <p:txBody>
          <a:bodyPr>
            <a:normAutofit fontScale="90000"/>
          </a:bodyPr>
          <a:lstStyle/>
          <a:p>
            <a:r>
              <a:rPr lang="en-US" dirty="0" smtClean="0"/>
              <a:t>The Korean War</a:t>
            </a:r>
            <a:endParaRPr lang="en-US" dirty="0"/>
          </a:p>
        </p:txBody>
      </p:sp>
      <p:sp>
        <p:nvSpPr>
          <p:cNvPr id="3" name="Subtitle 2"/>
          <p:cNvSpPr>
            <a:spLocks noGrp="1"/>
          </p:cNvSpPr>
          <p:nvPr>
            <p:ph type="subTitle" idx="1"/>
          </p:nvPr>
        </p:nvSpPr>
        <p:spPr>
          <a:xfrm>
            <a:off x="1371600" y="2895600"/>
            <a:ext cx="6400800" cy="3429000"/>
          </a:xfrm>
        </p:spPr>
        <p:txBody>
          <a:bodyPr>
            <a:normAutofit/>
          </a:bodyPr>
          <a:lstStyle/>
          <a:p>
            <a:r>
              <a:rPr lang="en-US" sz="1600" i="1" dirty="0" smtClean="0">
                <a:solidFill>
                  <a:schemeClr val="tx1">
                    <a:lumMod val="95000"/>
                    <a:lumOff val="5000"/>
                  </a:schemeClr>
                </a:solidFill>
              </a:rPr>
              <a:t>"In my generation, this was not the first occasion when the strong had attacked the weak….Communism was acting in Korea just as Hitler, Mussolini, and the Japanese had acted ten, fifteen, and twenty years earlier. I felt certain that if South Korea was allowed to fall, Communist leaders would be emboldened to override nations closer to our own shores." </a:t>
            </a:r>
            <a:r>
              <a:rPr lang="en-US" sz="1600" i="1" dirty="0" smtClean="0"/>
              <a:t/>
            </a:r>
            <a:br>
              <a:rPr lang="en-US" sz="1600" i="1" dirty="0" smtClean="0"/>
            </a:br>
            <a:r>
              <a:rPr lang="en-US" sz="1600" i="1" dirty="0" smtClean="0"/>
              <a:t/>
            </a:r>
            <a:br>
              <a:rPr lang="en-US" sz="1600" i="1" dirty="0" smtClean="0"/>
            </a:br>
            <a:r>
              <a:rPr lang="en-US" sz="1600" i="1" dirty="0" smtClean="0">
                <a:solidFill>
                  <a:schemeClr val="tx1"/>
                </a:solidFill>
              </a:rPr>
              <a:t>- President Harry Truman</a:t>
            </a:r>
          </a:p>
          <a:p>
            <a:endParaRPr lang="en-US" sz="1600" i="1" dirty="0" smtClean="0">
              <a:solidFill>
                <a:schemeClr val="tx1">
                  <a:lumMod val="95000"/>
                  <a:lumOff val="5000"/>
                </a:schemeClr>
              </a:solidFill>
            </a:endParaRPr>
          </a:p>
          <a:p>
            <a:r>
              <a:rPr lang="en-US" sz="1600" i="1" dirty="0" smtClean="0">
                <a:solidFill>
                  <a:schemeClr val="tx1">
                    <a:lumMod val="95000"/>
                    <a:lumOff val="5000"/>
                  </a:schemeClr>
                </a:solidFill>
              </a:rPr>
              <a:t>"They're on our right, they're on our left, they're in front of us, they're behind us; they can't get away from us this time."</a:t>
            </a:r>
            <a:br>
              <a:rPr lang="en-US" sz="1600" i="1" dirty="0" smtClean="0">
                <a:solidFill>
                  <a:schemeClr val="tx1">
                    <a:lumMod val="95000"/>
                    <a:lumOff val="5000"/>
                  </a:schemeClr>
                </a:solidFill>
              </a:rPr>
            </a:br>
            <a:endParaRPr lang="en-US" sz="1600" i="1" dirty="0" smtClean="0">
              <a:solidFill>
                <a:schemeClr val="tx1">
                  <a:lumMod val="95000"/>
                  <a:lumOff val="5000"/>
                </a:schemeClr>
              </a:solidFill>
            </a:endParaRPr>
          </a:p>
          <a:p>
            <a:r>
              <a:rPr lang="en-US" sz="1600" i="1" dirty="0" smtClean="0">
                <a:solidFill>
                  <a:schemeClr val="tx1">
                    <a:lumMod val="95000"/>
                    <a:lumOff val="5000"/>
                  </a:schemeClr>
                </a:solidFill>
              </a:rPr>
              <a:t>-Chesty Puller, USMC, Chosin Reservoir, Korean War</a:t>
            </a:r>
          </a:p>
          <a:p>
            <a:endParaRPr lang="en-US" sz="1600" i="1" dirty="0">
              <a:solidFill>
                <a:schemeClr val="tx1"/>
              </a:solidFill>
            </a:endParaRPr>
          </a:p>
        </p:txBody>
      </p:sp>
      <p:pic>
        <p:nvPicPr>
          <p:cNvPr id="1026" name="Picture 2" descr="C:\Users\DeAndre\Desktop\Korean-war-freedom-is-not-free.jpg"/>
          <p:cNvPicPr>
            <a:picLocks noChangeAspect="1" noChangeArrowheads="1"/>
          </p:cNvPicPr>
          <p:nvPr/>
        </p:nvPicPr>
        <p:blipFill>
          <a:blip r:embed="rId2" cstate="print"/>
          <a:srcRect/>
          <a:stretch>
            <a:fillRect/>
          </a:stretch>
        </p:blipFill>
        <p:spPr bwMode="auto">
          <a:xfrm>
            <a:off x="1600200" y="609600"/>
            <a:ext cx="5943600" cy="2277776"/>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8000" b="-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a:solidFill>
                    <a:schemeClr val="accent4">
                      <a:lumMod val="50000"/>
                    </a:schemeClr>
                  </a:solidFill>
                </a:ln>
                <a:solidFill>
                  <a:schemeClr val="bg1">
                    <a:lumMod val="95000"/>
                  </a:schemeClr>
                </a:solidFill>
              </a:rPr>
              <a:t>The Road to War</a:t>
            </a:r>
            <a:endParaRPr lang="en-US" dirty="0">
              <a:ln>
                <a:solidFill>
                  <a:schemeClr val="accent4">
                    <a:lumMod val="50000"/>
                  </a:schemeClr>
                </a:solidFill>
              </a:ln>
              <a:solidFill>
                <a:schemeClr val="bg1">
                  <a:lumMod val="95000"/>
                </a:schemeClr>
              </a:solidFill>
            </a:endParaRPr>
          </a:p>
        </p:txBody>
      </p:sp>
      <p:sp>
        <p:nvSpPr>
          <p:cNvPr id="3" name="Content Placeholder 2"/>
          <p:cNvSpPr>
            <a:spLocks noGrp="1"/>
          </p:cNvSpPr>
          <p:nvPr>
            <p:ph idx="1"/>
          </p:nvPr>
        </p:nvSpPr>
        <p:spPr>
          <a:xfrm>
            <a:off x="152400" y="1295400"/>
            <a:ext cx="8534400" cy="5562600"/>
          </a:xfrm>
        </p:spPr>
        <p:txBody>
          <a:bodyPr>
            <a:normAutofit/>
          </a:bodyPr>
          <a:lstStyle/>
          <a:p>
            <a:pPr>
              <a:buFont typeface="Wingdings" pitchFamily="2" charset="2"/>
              <a:buChar char="q"/>
            </a:pPr>
            <a:r>
              <a:rPr lang="en-US" sz="2800" dirty="0" smtClean="0">
                <a:ln>
                  <a:solidFill>
                    <a:schemeClr val="accent4">
                      <a:lumMod val="50000"/>
                    </a:schemeClr>
                  </a:solidFill>
                </a:ln>
                <a:solidFill>
                  <a:schemeClr val="bg1"/>
                </a:solidFill>
                <a:latin typeface="Impact" pitchFamily="34" charset="0"/>
              </a:rPr>
              <a:t>End of World War II</a:t>
            </a:r>
          </a:p>
          <a:p>
            <a:pPr>
              <a:buNone/>
            </a:pPr>
            <a:r>
              <a:rPr lang="en-US" sz="2800" dirty="0" smtClean="0">
                <a:ln>
                  <a:solidFill>
                    <a:schemeClr val="accent4">
                      <a:lumMod val="50000"/>
                    </a:schemeClr>
                  </a:solidFill>
                </a:ln>
                <a:solidFill>
                  <a:schemeClr val="bg1"/>
                </a:solidFill>
                <a:latin typeface="Impact" pitchFamily="34" charset="0"/>
              </a:rPr>
              <a:t>   -Time for Peace</a:t>
            </a:r>
          </a:p>
          <a:p>
            <a:pPr>
              <a:buNone/>
            </a:pPr>
            <a:r>
              <a:rPr lang="en-US" sz="2800" dirty="0">
                <a:ln>
                  <a:solidFill>
                    <a:schemeClr val="accent4">
                      <a:lumMod val="50000"/>
                    </a:schemeClr>
                  </a:solidFill>
                </a:ln>
                <a:solidFill>
                  <a:schemeClr val="bg1"/>
                </a:solidFill>
                <a:latin typeface="Impact" pitchFamily="34" charset="0"/>
              </a:rPr>
              <a:t> </a:t>
            </a:r>
            <a:r>
              <a:rPr lang="en-US" sz="2800" dirty="0" smtClean="0">
                <a:ln>
                  <a:solidFill>
                    <a:schemeClr val="accent4">
                      <a:lumMod val="50000"/>
                    </a:schemeClr>
                  </a:solidFill>
                </a:ln>
                <a:solidFill>
                  <a:schemeClr val="bg1"/>
                </a:solidFill>
                <a:latin typeface="Impact" pitchFamily="34" charset="0"/>
              </a:rPr>
              <a:t>  -United Nations</a:t>
            </a:r>
          </a:p>
          <a:p>
            <a:pPr>
              <a:buNone/>
            </a:pPr>
            <a:r>
              <a:rPr lang="en-US" sz="2800" dirty="0" smtClean="0">
                <a:ln>
                  <a:solidFill>
                    <a:schemeClr val="accent4">
                      <a:lumMod val="50000"/>
                    </a:schemeClr>
                  </a:solidFill>
                </a:ln>
                <a:solidFill>
                  <a:schemeClr val="bg1"/>
                </a:solidFill>
                <a:latin typeface="Impact" pitchFamily="34" charset="0"/>
              </a:rPr>
              <a:t>   -Korea Under Japan’s Rule</a:t>
            </a:r>
          </a:p>
          <a:p>
            <a:pPr>
              <a:buNone/>
            </a:pPr>
            <a:r>
              <a:rPr lang="en-US" sz="2800" dirty="0" smtClean="0">
                <a:ln>
                  <a:solidFill>
                    <a:schemeClr val="accent4">
                      <a:lumMod val="50000"/>
                    </a:schemeClr>
                  </a:solidFill>
                </a:ln>
                <a:solidFill>
                  <a:schemeClr val="bg1"/>
                </a:solidFill>
                <a:latin typeface="Impact" pitchFamily="34" charset="0"/>
              </a:rPr>
              <a:t>   -Invasion of South Korea by North Korea</a:t>
            </a:r>
          </a:p>
          <a:p>
            <a:pPr>
              <a:buNone/>
            </a:pPr>
            <a:r>
              <a:rPr lang="en-US" sz="2800" dirty="0" smtClean="0">
                <a:ln>
                  <a:solidFill>
                    <a:schemeClr val="accent4">
                      <a:lumMod val="50000"/>
                    </a:schemeClr>
                  </a:solidFill>
                </a:ln>
                <a:solidFill>
                  <a:schemeClr val="bg1"/>
                </a:solidFill>
                <a:latin typeface="Impact" pitchFamily="34" charset="0"/>
              </a:rPr>
              <a:t>   -Soviet Union establishes Communist Government in North Korea</a:t>
            </a:r>
          </a:p>
          <a:p>
            <a:pPr>
              <a:buNone/>
            </a:pPr>
            <a:r>
              <a:rPr lang="en-US" sz="2800" dirty="0" smtClean="0">
                <a:ln>
                  <a:solidFill>
                    <a:schemeClr val="accent4">
                      <a:lumMod val="50000"/>
                    </a:schemeClr>
                  </a:solidFill>
                </a:ln>
                <a:solidFill>
                  <a:schemeClr val="bg1"/>
                </a:solidFill>
                <a:latin typeface="Impact" pitchFamily="34" charset="0"/>
              </a:rPr>
              <a:t>US and USSR</a:t>
            </a:r>
          </a:p>
          <a:p>
            <a:pPr>
              <a:buNone/>
            </a:pPr>
            <a:r>
              <a:rPr lang="en-US" sz="2800" dirty="0">
                <a:ln>
                  <a:solidFill>
                    <a:schemeClr val="accent4">
                      <a:lumMod val="50000"/>
                    </a:schemeClr>
                  </a:solidFill>
                </a:ln>
                <a:solidFill>
                  <a:schemeClr val="bg1"/>
                </a:solidFill>
                <a:latin typeface="Impact" pitchFamily="34" charset="0"/>
              </a:rPr>
              <a:t> </a:t>
            </a:r>
            <a:r>
              <a:rPr lang="en-US" sz="2800" dirty="0" smtClean="0">
                <a:ln>
                  <a:solidFill>
                    <a:schemeClr val="accent4">
                      <a:lumMod val="50000"/>
                    </a:schemeClr>
                  </a:solidFill>
                </a:ln>
                <a:solidFill>
                  <a:schemeClr val="bg1"/>
                </a:solidFill>
                <a:latin typeface="Impact" pitchFamily="34" charset="0"/>
              </a:rPr>
              <a:t>  -Japan’s Defeat</a:t>
            </a:r>
          </a:p>
          <a:p>
            <a:pPr>
              <a:buNone/>
            </a:pPr>
            <a:r>
              <a:rPr lang="en-US" sz="2800" dirty="0">
                <a:ln>
                  <a:solidFill>
                    <a:schemeClr val="accent4">
                      <a:lumMod val="50000"/>
                    </a:schemeClr>
                  </a:solidFill>
                </a:ln>
                <a:solidFill>
                  <a:schemeClr val="bg1"/>
                </a:solidFill>
                <a:latin typeface="Impact" pitchFamily="34" charset="0"/>
              </a:rPr>
              <a:t> </a:t>
            </a:r>
            <a:r>
              <a:rPr lang="en-US" sz="2800" dirty="0" smtClean="0">
                <a:ln>
                  <a:solidFill>
                    <a:schemeClr val="accent4">
                      <a:lumMod val="50000"/>
                    </a:schemeClr>
                  </a:solidFill>
                </a:ln>
                <a:solidFill>
                  <a:schemeClr val="bg1"/>
                </a:solidFill>
                <a:latin typeface="Impact" pitchFamily="34" charset="0"/>
              </a:rPr>
              <a:t>  -Division of Korea</a:t>
            </a:r>
          </a:p>
          <a:p>
            <a:pPr>
              <a:buNone/>
            </a:pPr>
            <a:r>
              <a:rPr lang="en-US" sz="2800" dirty="0">
                <a:ln>
                  <a:solidFill>
                    <a:schemeClr val="accent4">
                      <a:lumMod val="50000"/>
                    </a:schemeClr>
                  </a:solidFill>
                </a:ln>
                <a:solidFill>
                  <a:schemeClr val="bg1"/>
                </a:solidFill>
                <a:latin typeface="Impact" pitchFamily="34" charset="0"/>
              </a:rPr>
              <a:t> </a:t>
            </a:r>
            <a:r>
              <a:rPr lang="en-US" sz="2800" dirty="0" smtClean="0">
                <a:ln>
                  <a:solidFill>
                    <a:schemeClr val="accent4">
                      <a:lumMod val="50000"/>
                    </a:schemeClr>
                  </a:solidFill>
                </a:ln>
                <a:solidFill>
                  <a:schemeClr val="bg1"/>
                </a:solidFill>
                <a:latin typeface="Impact" pitchFamily="34" charset="0"/>
              </a:rPr>
              <a:t>  -Soviet Union </a:t>
            </a:r>
            <a:endParaRPr lang="en-US" sz="2800" dirty="0">
              <a:ln>
                <a:solidFill>
                  <a:schemeClr val="accent4">
                    <a:lumMod val="50000"/>
                  </a:schemeClr>
                </a:solidFill>
              </a:ln>
              <a:solidFill>
                <a:schemeClr val="bg1"/>
              </a:solidFill>
              <a:latin typeface="Impact"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3000" r="-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rmAutofit fontScale="90000"/>
          </a:bodyPr>
          <a:lstStyle/>
          <a:p>
            <a:r>
              <a:rPr lang="en-US" dirty="0" smtClean="0"/>
              <a:t>Key Players</a:t>
            </a:r>
            <a:endParaRPr lang="en-US" dirty="0"/>
          </a:p>
        </p:txBody>
      </p:sp>
      <p:sp>
        <p:nvSpPr>
          <p:cNvPr id="3" name="Content Placeholder 2"/>
          <p:cNvSpPr>
            <a:spLocks noGrp="1"/>
          </p:cNvSpPr>
          <p:nvPr>
            <p:ph idx="1"/>
          </p:nvPr>
        </p:nvSpPr>
        <p:spPr>
          <a:xfrm>
            <a:off x="0" y="533400"/>
            <a:ext cx="8686800" cy="6172200"/>
          </a:xfrm>
        </p:spPr>
        <p:txBody>
          <a:bodyPr>
            <a:normAutofit/>
          </a:bodyPr>
          <a:lstStyle/>
          <a:p>
            <a:pPr>
              <a:buNone/>
            </a:pPr>
            <a:r>
              <a:rPr lang="en-US" sz="1650" b="1" i="1" dirty="0" smtClean="0">
                <a:ln>
                  <a:solidFill>
                    <a:schemeClr val="accent4">
                      <a:lumMod val="50000"/>
                    </a:schemeClr>
                  </a:solidFill>
                </a:ln>
                <a:solidFill>
                  <a:schemeClr val="accent6"/>
                </a:solidFill>
              </a:rPr>
              <a:t>General Douglas MacArthur  (January 1880-April 1964)</a:t>
            </a:r>
          </a:p>
          <a:p>
            <a:r>
              <a:rPr lang="en-US" sz="1650" b="1" i="1" dirty="0" smtClean="0">
                <a:ln>
                  <a:solidFill>
                    <a:schemeClr val="accent4">
                      <a:lumMod val="50000"/>
                    </a:schemeClr>
                  </a:solidFill>
                </a:ln>
                <a:solidFill>
                  <a:schemeClr val="accent6"/>
                </a:solidFill>
              </a:rPr>
              <a:t>an American general and Field Marshall of the Philippine Army</a:t>
            </a:r>
          </a:p>
          <a:p>
            <a:r>
              <a:rPr lang="en-US" sz="1650" b="1" i="1" dirty="0" smtClean="0">
                <a:ln>
                  <a:solidFill>
                    <a:schemeClr val="accent4">
                      <a:lumMod val="50000"/>
                    </a:schemeClr>
                  </a:solidFill>
                </a:ln>
                <a:solidFill>
                  <a:schemeClr val="accent6"/>
                </a:solidFill>
              </a:rPr>
              <a:t>Chief of Staff of the United States Army during 1930’s</a:t>
            </a:r>
          </a:p>
          <a:p>
            <a:r>
              <a:rPr lang="en-US" sz="1650" b="1" i="1" dirty="0" smtClean="0">
                <a:ln>
                  <a:solidFill>
                    <a:schemeClr val="accent4">
                      <a:lumMod val="50000"/>
                    </a:schemeClr>
                  </a:solidFill>
                </a:ln>
                <a:solidFill>
                  <a:schemeClr val="accent6"/>
                </a:solidFill>
              </a:rPr>
              <a:t>Medal of Honor Recipient for service in Philippine campaign</a:t>
            </a:r>
          </a:p>
          <a:p>
            <a:r>
              <a:rPr lang="en-US" sz="1650" b="1" i="1" dirty="0" smtClean="0">
                <a:ln>
                  <a:solidFill>
                    <a:schemeClr val="accent4">
                      <a:lumMod val="50000"/>
                    </a:schemeClr>
                  </a:solidFill>
                </a:ln>
                <a:solidFill>
                  <a:schemeClr val="accent6"/>
                </a:solidFill>
              </a:rPr>
              <a:t>Army’s youngest Major General</a:t>
            </a:r>
          </a:p>
          <a:p>
            <a:r>
              <a:rPr lang="en-US" sz="1650" b="1" i="1" dirty="0" smtClean="0">
                <a:ln>
                  <a:solidFill>
                    <a:schemeClr val="accent4">
                      <a:lumMod val="50000"/>
                    </a:schemeClr>
                  </a:solidFill>
                </a:ln>
                <a:solidFill>
                  <a:schemeClr val="accent6"/>
                </a:solidFill>
              </a:rPr>
              <a:t>Led United Nation ground forces mainly consisted of U.S. Marines during Battle of Inchon</a:t>
            </a:r>
          </a:p>
          <a:p>
            <a:pPr>
              <a:buNone/>
            </a:pPr>
            <a:r>
              <a:rPr lang="en-US" sz="1650" b="1" i="1" dirty="0" smtClean="0">
                <a:ln>
                  <a:solidFill>
                    <a:schemeClr val="accent4">
                      <a:lumMod val="50000"/>
                    </a:schemeClr>
                  </a:solidFill>
                </a:ln>
                <a:solidFill>
                  <a:schemeClr val="accent6"/>
                </a:solidFill>
              </a:rPr>
              <a:t>Dean Acheson (April 1893 – October 1971)</a:t>
            </a:r>
          </a:p>
          <a:p>
            <a:r>
              <a:rPr lang="en-US" sz="1650" b="1" i="1" dirty="0" smtClean="0">
                <a:ln>
                  <a:solidFill>
                    <a:schemeClr val="accent4">
                      <a:lumMod val="50000"/>
                    </a:schemeClr>
                  </a:solidFill>
                </a:ln>
                <a:solidFill>
                  <a:schemeClr val="accent6"/>
                </a:solidFill>
              </a:rPr>
              <a:t>American Statesman and Lawyer</a:t>
            </a:r>
          </a:p>
          <a:p>
            <a:r>
              <a:rPr lang="en-US" sz="1650" b="1" i="1" dirty="0" smtClean="0">
                <a:ln>
                  <a:solidFill>
                    <a:schemeClr val="accent4">
                      <a:lumMod val="50000"/>
                    </a:schemeClr>
                  </a:solidFill>
                </a:ln>
                <a:solidFill>
                  <a:schemeClr val="accent6"/>
                </a:solidFill>
              </a:rPr>
              <a:t>Convinced President Truman to intervene in the Korean War (1950)</a:t>
            </a:r>
          </a:p>
          <a:p>
            <a:r>
              <a:rPr lang="en-US" sz="1650" b="1" i="1" dirty="0" smtClean="0">
                <a:ln>
                  <a:solidFill>
                    <a:schemeClr val="accent4">
                      <a:lumMod val="50000"/>
                    </a:schemeClr>
                  </a:solidFill>
                </a:ln>
                <a:solidFill>
                  <a:schemeClr val="accent6"/>
                </a:solidFill>
              </a:rPr>
              <a:t>Selected as Truman’s under secretary of United States Department of State</a:t>
            </a:r>
          </a:p>
          <a:p>
            <a:r>
              <a:rPr lang="en-US" sz="1650" b="1" i="1" dirty="0" smtClean="0">
                <a:ln>
                  <a:solidFill>
                    <a:schemeClr val="accent4">
                      <a:lumMod val="50000"/>
                    </a:schemeClr>
                  </a:solidFill>
                </a:ln>
                <a:solidFill>
                  <a:schemeClr val="accent6"/>
                </a:solidFill>
              </a:rPr>
              <a:t>Song Shi-</a:t>
            </a:r>
            <a:r>
              <a:rPr lang="en-US" sz="1650" b="1" i="1" dirty="0" err="1" smtClean="0">
                <a:ln>
                  <a:solidFill>
                    <a:schemeClr val="accent4">
                      <a:lumMod val="50000"/>
                    </a:schemeClr>
                  </a:solidFill>
                </a:ln>
                <a:solidFill>
                  <a:schemeClr val="accent6"/>
                </a:solidFill>
              </a:rPr>
              <a:t>Lun</a:t>
            </a:r>
            <a:r>
              <a:rPr lang="en-US" sz="1650" b="1" i="1" dirty="0" smtClean="0">
                <a:ln>
                  <a:solidFill>
                    <a:schemeClr val="accent4">
                      <a:lumMod val="50000"/>
                    </a:schemeClr>
                  </a:solidFill>
                </a:ln>
                <a:solidFill>
                  <a:schemeClr val="accent6"/>
                </a:solidFill>
              </a:rPr>
              <a:t>; Led 67,000 Chinese troops during Battle of Chosin</a:t>
            </a:r>
          </a:p>
          <a:p>
            <a:r>
              <a:rPr lang="en-US" sz="1650" b="1" i="1" dirty="0" smtClean="0">
                <a:ln>
                  <a:solidFill>
                    <a:schemeClr val="accent4">
                      <a:lumMod val="50000"/>
                    </a:schemeClr>
                  </a:solidFill>
                </a:ln>
                <a:solidFill>
                  <a:schemeClr val="accent6"/>
                </a:solidFill>
              </a:rPr>
              <a:t>Kim Il Sung; Leader of North Korea, wanted Korea united as Communists</a:t>
            </a:r>
          </a:p>
          <a:p>
            <a:r>
              <a:rPr lang="en-US" sz="1650" b="1" i="1" dirty="0" smtClean="0">
                <a:ln>
                  <a:solidFill>
                    <a:schemeClr val="accent4">
                      <a:lumMod val="50000"/>
                    </a:schemeClr>
                  </a:solidFill>
                </a:ln>
                <a:solidFill>
                  <a:schemeClr val="accent6"/>
                </a:solidFill>
              </a:rPr>
              <a:t>Mao </a:t>
            </a:r>
            <a:r>
              <a:rPr lang="en-US" sz="1650" b="1" i="1" dirty="0" err="1" smtClean="0">
                <a:ln>
                  <a:solidFill>
                    <a:schemeClr val="accent4">
                      <a:lumMod val="50000"/>
                    </a:schemeClr>
                  </a:solidFill>
                </a:ln>
                <a:solidFill>
                  <a:schemeClr val="accent6"/>
                </a:solidFill>
              </a:rPr>
              <a:t>ZeDong</a:t>
            </a:r>
            <a:r>
              <a:rPr lang="en-US" sz="1650" b="1" i="1" dirty="0" smtClean="0">
                <a:ln>
                  <a:solidFill>
                    <a:schemeClr val="accent4">
                      <a:lumMod val="50000"/>
                    </a:schemeClr>
                  </a:solidFill>
                </a:ln>
                <a:solidFill>
                  <a:schemeClr val="accent6"/>
                </a:solidFill>
              </a:rPr>
              <a:t>; Communist China Chairmen, Brutal Dictator</a:t>
            </a:r>
          </a:p>
          <a:p>
            <a:r>
              <a:rPr lang="en-US" sz="1650" b="1" i="1" dirty="0" smtClean="0">
                <a:ln>
                  <a:solidFill>
                    <a:schemeClr val="accent4">
                      <a:lumMod val="50000"/>
                    </a:schemeClr>
                  </a:solidFill>
                </a:ln>
                <a:solidFill>
                  <a:schemeClr val="accent6"/>
                </a:solidFill>
              </a:rPr>
              <a:t>Democratic People’s Republic of Korea</a:t>
            </a:r>
          </a:p>
          <a:p>
            <a:r>
              <a:rPr lang="en-US" sz="1650" b="1" i="1" dirty="0" smtClean="0">
                <a:ln>
                  <a:solidFill>
                    <a:schemeClr val="accent4">
                      <a:lumMod val="50000"/>
                    </a:schemeClr>
                  </a:solidFill>
                </a:ln>
                <a:solidFill>
                  <a:schemeClr val="accent6"/>
                </a:solidFill>
              </a:rPr>
              <a:t>People’s Republic of China</a:t>
            </a:r>
          </a:p>
          <a:p>
            <a:r>
              <a:rPr lang="en-US" sz="1650" b="1" i="1" dirty="0" smtClean="0">
                <a:ln>
                  <a:solidFill>
                    <a:schemeClr val="accent4">
                      <a:lumMod val="50000"/>
                    </a:schemeClr>
                  </a:solidFill>
                </a:ln>
                <a:solidFill>
                  <a:schemeClr val="accent6"/>
                </a:solidFill>
              </a:rPr>
              <a:t>Union of Soviet Socialist Republics</a:t>
            </a:r>
            <a:endParaRPr lang="en-US" sz="1650" b="1" i="1" dirty="0">
              <a:ln>
                <a:solidFill>
                  <a:schemeClr val="accent4">
                    <a:lumMod val="50000"/>
                  </a:schemeClr>
                </a:solidFill>
              </a:ln>
              <a:solidFill>
                <a:schemeClr val="accent6"/>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7315200" cy="1112838"/>
          </a:xfrm>
        </p:spPr>
        <p:txBody>
          <a:bodyPr/>
          <a:lstStyle/>
          <a:p>
            <a:r>
              <a:rPr lang="en-US" dirty="0" smtClean="0"/>
              <a:t>Timeline for War</a:t>
            </a:r>
            <a:endParaRPr lang="en-US" dirty="0"/>
          </a:p>
        </p:txBody>
      </p:sp>
      <p:sp>
        <p:nvSpPr>
          <p:cNvPr id="3" name="Content Placeholder 2"/>
          <p:cNvSpPr>
            <a:spLocks noGrp="1"/>
          </p:cNvSpPr>
          <p:nvPr>
            <p:ph idx="1"/>
          </p:nvPr>
        </p:nvSpPr>
        <p:spPr>
          <a:xfrm>
            <a:off x="457200" y="1600200"/>
            <a:ext cx="8229600" cy="4876800"/>
          </a:xfrm>
          <a:noFill/>
        </p:spPr>
        <p:txBody>
          <a:bodyPr>
            <a:normAutofit fontScale="25000" lnSpcReduction="20000"/>
          </a:bodyPr>
          <a:lstStyle/>
          <a:p>
            <a:r>
              <a:rPr lang="en-US" sz="7600" b="1" i="1" dirty="0">
                <a:ln w="15875" cmpd="thickThin">
                  <a:gradFill>
                    <a:gsLst>
                      <a:gs pos="0">
                        <a:srgbClr val="03D4A8"/>
                      </a:gs>
                      <a:gs pos="25000">
                        <a:srgbClr val="21D6E0"/>
                      </a:gs>
                      <a:gs pos="75000">
                        <a:srgbClr val="0087E6"/>
                      </a:gs>
                      <a:gs pos="100000">
                        <a:srgbClr val="005CBF"/>
                      </a:gs>
                    </a:gsLst>
                    <a:lin ang="5400000" scaled="0"/>
                  </a:gradFill>
                  <a:prstDash val="solid"/>
                </a:ln>
                <a:effectLst>
                  <a:outerShdw blurRad="75057" dist="38100" dir="5400000" sy="-20000" rotWithShape="0">
                    <a:prstClr val="black">
                      <a:alpha val="25000"/>
                    </a:prstClr>
                  </a:outerShdw>
                </a:effectLst>
              </a:rPr>
              <a:t>DATES OF CONFLICT: </a:t>
            </a:r>
          </a:p>
          <a:p>
            <a:r>
              <a:rPr lang="en-US" sz="7600" b="1" i="1" dirty="0">
                <a:ln w="15875" cmpd="thickThin">
                  <a:gradFill>
                    <a:gsLst>
                      <a:gs pos="0">
                        <a:srgbClr val="03D4A8"/>
                      </a:gs>
                      <a:gs pos="25000">
                        <a:srgbClr val="21D6E0"/>
                      </a:gs>
                      <a:gs pos="75000">
                        <a:srgbClr val="0087E6"/>
                      </a:gs>
                      <a:gs pos="100000">
                        <a:srgbClr val="005CBF"/>
                      </a:gs>
                    </a:gsLst>
                    <a:lin ang="5400000" scaled="0"/>
                  </a:gradFill>
                  <a:prstDash val="solid"/>
                </a:ln>
                <a:effectLst>
                  <a:outerShdw blurRad="75057" dist="38100" dir="5400000" sy="-20000" rotWithShape="0">
                    <a:prstClr val="black">
                      <a:alpha val="25000"/>
                    </a:prstClr>
                  </a:outerShdw>
                </a:effectLst>
              </a:rPr>
              <a:t>BEGAN: June 25, 1950 </a:t>
            </a:r>
          </a:p>
          <a:p>
            <a:r>
              <a:rPr lang="en-US" sz="7600" b="1" i="1" dirty="0">
                <a:ln w="15875" cmpd="thickThin">
                  <a:gradFill>
                    <a:gsLst>
                      <a:gs pos="0">
                        <a:srgbClr val="03D4A8"/>
                      </a:gs>
                      <a:gs pos="25000">
                        <a:srgbClr val="21D6E0"/>
                      </a:gs>
                      <a:gs pos="75000">
                        <a:srgbClr val="0087E6"/>
                      </a:gs>
                      <a:gs pos="100000">
                        <a:srgbClr val="005CBF"/>
                      </a:gs>
                    </a:gsLst>
                    <a:lin ang="5400000" scaled="0"/>
                  </a:gradFill>
                  <a:prstDash val="solid"/>
                </a:ln>
                <a:effectLst>
                  <a:outerShdw blurRad="75057" dist="38100" dir="5400000" sy="-20000" rotWithShape="0">
                    <a:prstClr val="black">
                      <a:alpha val="25000"/>
                    </a:prstClr>
                  </a:outerShdw>
                </a:effectLst>
              </a:rPr>
              <a:t>ENDED: July 1953</a:t>
            </a:r>
          </a:p>
          <a:p>
            <a:pPr>
              <a:buNone/>
            </a:pPr>
            <a:r>
              <a:rPr lang="en-US" sz="7600" b="1" i="1" dirty="0">
                <a:ln w="15875" cmpd="thickThin">
                  <a:gradFill>
                    <a:gsLst>
                      <a:gs pos="0">
                        <a:srgbClr val="03D4A8"/>
                      </a:gs>
                      <a:gs pos="25000">
                        <a:srgbClr val="21D6E0"/>
                      </a:gs>
                      <a:gs pos="75000">
                        <a:srgbClr val="0087E6"/>
                      </a:gs>
                      <a:gs pos="100000">
                        <a:srgbClr val="005CBF"/>
                      </a:gs>
                    </a:gsLst>
                    <a:lin ang="5400000" scaled="0"/>
                  </a:gradFill>
                  <a:prstDash val="solid"/>
                </a:ln>
                <a:effectLst>
                  <a:outerShdw blurRad="75057" dist="38100" dir="5400000" sy="-20000" rotWithShape="0">
                    <a:prstClr val="black">
                      <a:alpha val="25000"/>
                    </a:prstClr>
                  </a:outerShdw>
                </a:effectLst>
              </a:rPr>
              <a:t> </a:t>
            </a:r>
          </a:p>
          <a:p>
            <a:pPr>
              <a:buNone/>
            </a:pPr>
            <a:r>
              <a:rPr lang="en-US" sz="7600" b="1" i="1" u="sng" dirty="0">
                <a:ln w="15875" cmpd="thickThin">
                  <a:gradFill>
                    <a:gsLst>
                      <a:gs pos="0">
                        <a:srgbClr val="03D4A8"/>
                      </a:gs>
                      <a:gs pos="25000">
                        <a:srgbClr val="21D6E0"/>
                      </a:gs>
                      <a:gs pos="75000">
                        <a:srgbClr val="0087E6"/>
                      </a:gs>
                      <a:gs pos="100000">
                        <a:srgbClr val="005CBF"/>
                      </a:gs>
                    </a:gsLst>
                    <a:lin ang="5400000" scaled="0"/>
                  </a:gradFill>
                  <a:prstDash val="solid"/>
                </a:ln>
                <a:effectLst>
                  <a:outerShdw blurRad="75057" dist="38100" dir="5400000" sy="-20000" rotWithShape="0">
                    <a:prstClr val="black">
                      <a:alpha val="25000"/>
                    </a:prstClr>
                  </a:outerShdw>
                </a:effectLst>
              </a:rPr>
              <a:t>Aug. 6 - Sept. 12, 1950</a:t>
            </a:r>
            <a:endParaRPr lang="en-US" sz="7600" b="1" i="1" dirty="0">
              <a:ln w="15875" cmpd="thickThin">
                <a:gradFill>
                  <a:gsLst>
                    <a:gs pos="0">
                      <a:srgbClr val="03D4A8"/>
                    </a:gs>
                    <a:gs pos="25000">
                      <a:srgbClr val="21D6E0"/>
                    </a:gs>
                    <a:gs pos="75000">
                      <a:srgbClr val="0087E6"/>
                    </a:gs>
                    <a:gs pos="100000">
                      <a:srgbClr val="005CBF"/>
                    </a:gs>
                  </a:gsLst>
                  <a:lin ang="5400000" scaled="0"/>
                </a:gradFill>
                <a:prstDash val="solid"/>
              </a:ln>
              <a:effectLst>
                <a:outerShdw blurRad="75057" dist="38100" dir="5400000" sy="-20000" rotWithShape="0">
                  <a:prstClr val="black">
                    <a:alpha val="25000"/>
                  </a:prstClr>
                </a:outerShdw>
              </a:effectLst>
            </a:endParaRPr>
          </a:p>
          <a:p>
            <a:r>
              <a:rPr lang="en-US" sz="7600" b="1" i="1" dirty="0">
                <a:ln w="15875" cmpd="thickThin">
                  <a:gradFill>
                    <a:gsLst>
                      <a:gs pos="0">
                        <a:srgbClr val="03D4A8"/>
                      </a:gs>
                      <a:gs pos="25000">
                        <a:srgbClr val="21D6E0"/>
                      </a:gs>
                      <a:gs pos="75000">
                        <a:srgbClr val="0087E6"/>
                      </a:gs>
                      <a:gs pos="100000">
                        <a:srgbClr val="005CBF"/>
                      </a:gs>
                    </a:gsLst>
                    <a:lin ang="5400000" scaled="0"/>
                  </a:gradFill>
                  <a:prstDash val="solid"/>
                </a:ln>
                <a:effectLst>
                  <a:outerShdw blurRad="75057" dist="38100" dir="5400000" sy="-20000" rotWithShape="0">
                    <a:prstClr val="black">
                      <a:alpha val="25000"/>
                    </a:prstClr>
                  </a:outerShdw>
                </a:effectLst>
              </a:rPr>
              <a:t>Defense of Pusan Perimeter. After a series of costly delaying actions during July, the U.S. Eighth Army withdrew on Aug. 1 into a final defensive line around the key port city of Pusan. After deploying from Japan the previous month, Eighth Army had assumed command of all U.S., ROK, and other nations’ ground combat units fighting to defeat the North Korean invasion. As reinforcements from the United States and several other nations arrive at the port, Eighth Army directed the successful defense of the perimeter against major NKPA attacks in August and September</a:t>
            </a:r>
          </a:p>
          <a:p>
            <a:pPr>
              <a:buNone/>
            </a:pPr>
            <a:r>
              <a:rPr lang="en-US" sz="7600" b="1" i="1" dirty="0">
                <a:ln w="15875" cmpd="thickThin">
                  <a:gradFill>
                    <a:gsLst>
                      <a:gs pos="0">
                        <a:srgbClr val="03D4A8"/>
                      </a:gs>
                      <a:gs pos="25000">
                        <a:srgbClr val="21D6E0"/>
                      </a:gs>
                      <a:gs pos="75000">
                        <a:srgbClr val="0087E6"/>
                      </a:gs>
                      <a:gs pos="100000">
                        <a:srgbClr val="005CBF"/>
                      </a:gs>
                    </a:gsLst>
                    <a:lin ang="5400000" scaled="0"/>
                  </a:gradFill>
                  <a:prstDash val="solid"/>
                </a:ln>
                <a:effectLst>
                  <a:outerShdw blurRad="75057" dist="38100" dir="5400000" sy="-20000" rotWithShape="0">
                    <a:prstClr val="black">
                      <a:alpha val="25000"/>
                    </a:prstClr>
                  </a:outerShdw>
                </a:effectLst>
              </a:rPr>
              <a:t> </a:t>
            </a:r>
          </a:p>
          <a:p>
            <a:pPr>
              <a:buNone/>
            </a:pPr>
            <a:r>
              <a:rPr lang="en-US" sz="7600" b="1" i="1" u="sng" dirty="0">
                <a:ln w="15875" cmpd="thickThin">
                  <a:gradFill>
                    <a:gsLst>
                      <a:gs pos="0">
                        <a:srgbClr val="03D4A8"/>
                      </a:gs>
                      <a:gs pos="25000">
                        <a:srgbClr val="21D6E0"/>
                      </a:gs>
                      <a:gs pos="75000">
                        <a:srgbClr val="0087E6"/>
                      </a:gs>
                      <a:gs pos="100000">
                        <a:srgbClr val="005CBF"/>
                      </a:gs>
                    </a:gsLst>
                    <a:lin ang="5400000" scaled="0"/>
                  </a:gradFill>
                  <a:prstDash val="solid"/>
                </a:ln>
                <a:effectLst>
                  <a:outerShdw blurRad="75057" dist="38100" dir="5400000" sy="-20000" rotWithShape="0">
                    <a:prstClr val="black">
                      <a:alpha val="25000"/>
                    </a:prstClr>
                  </a:outerShdw>
                </a:effectLst>
              </a:rPr>
              <a:t>Sept. 15, 1950</a:t>
            </a:r>
            <a:endParaRPr lang="en-US" sz="7600" b="1" i="1" dirty="0">
              <a:ln w="15875" cmpd="thickThin">
                <a:gradFill>
                  <a:gsLst>
                    <a:gs pos="0">
                      <a:srgbClr val="03D4A8"/>
                    </a:gs>
                    <a:gs pos="25000">
                      <a:srgbClr val="21D6E0"/>
                    </a:gs>
                    <a:gs pos="75000">
                      <a:srgbClr val="0087E6"/>
                    </a:gs>
                    <a:gs pos="100000">
                      <a:srgbClr val="005CBF"/>
                    </a:gs>
                  </a:gsLst>
                  <a:lin ang="5400000" scaled="0"/>
                </a:gradFill>
                <a:prstDash val="solid"/>
              </a:ln>
              <a:effectLst>
                <a:outerShdw blurRad="75057" dist="38100" dir="5400000" sy="-20000" rotWithShape="0">
                  <a:prstClr val="black">
                    <a:alpha val="25000"/>
                  </a:prstClr>
                </a:outerShdw>
              </a:effectLst>
            </a:endParaRPr>
          </a:p>
          <a:p>
            <a:r>
              <a:rPr lang="en-US" sz="7600" b="1" i="1" dirty="0">
                <a:ln w="15875" cmpd="thickThin">
                  <a:gradFill>
                    <a:gsLst>
                      <a:gs pos="0">
                        <a:srgbClr val="03D4A8"/>
                      </a:gs>
                      <a:gs pos="25000">
                        <a:srgbClr val="21D6E0"/>
                      </a:gs>
                      <a:gs pos="75000">
                        <a:srgbClr val="0087E6"/>
                      </a:gs>
                      <a:gs pos="100000">
                        <a:srgbClr val="005CBF"/>
                      </a:gs>
                    </a:gsLst>
                    <a:lin ang="5400000" scaled="0"/>
                  </a:gradFill>
                  <a:prstDash val="solid"/>
                </a:ln>
                <a:effectLst>
                  <a:outerShdw blurRad="75057" dist="38100" dir="5400000" sy="-20000" rotWithShape="0">
                    <a:prstClr val="black">
                      <a:alpha val="25000"/>
                    </a:prstClr>
                  </a:outerShdw>
                </a:effectLst>
              </a:rPr>
              <a:t>X Corps amphibious assault at Inchon, Seoul’s port city. General of the Army Douglas MacArthur, commander-in-chief of Far East Command and commander-in-chief of United Nations Command, plans to liberate Seoul and crush the NKPA between X Corps and Eighth Army begins its breakout from the Pusan Perimeter on Sept. 16.</a:t>
            </a:r>
          </a:p>
          <a:p>
            <a:endParaRPr lang="en-US" dirty="0" smtClean="0"/>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
          </a:xfrm>
          <a:noFill/>
        </p:spPr>
        <p:txBody>
          <a:bodyPr>
            <a:normAutofit fontScale="90000"/>
          </a:bodyPr>
          <a:lstStyle/>
          <a:p>
            <a:r>
              <a:rPr lang="en-US" dirty="0" smtClean="0"/>
              <a:t>Battle Focus</a:t>
            </a:r>
            <a:endParaRPr lang="en-US" dirty="0"/>
          </a:p>
        </p:txBody>
      </p:sp>
      <p:sp>
        <p:nvSpPr>
          <p:cNvPr id="3" name="Content Placeholder 2"/>
          <p:cNvSpPr>
            <a:spLocks noGrp="1"/>
          </p:cNvSpPr>
          <p:nvPr>
            <p:ph idx="1"/>
          </p:nvPr>
        </p:nvSpPr>
        <p:spPr>
          <a:xfrm>
            <a:off x="0" y="381000"/>
            <a:ext cx="9144000" cy="6477000"/>
          </a:xfrm>
          <a:noFill/>
          <a:ln>
            <a:solidFill>
              <a:schemeClr val="accent4">
                <a:lumMod val="50000"/>
              </a:schemeClr>
            </a:solidFill>
          </a:ln>
        </p:spPr>
        <p:txBody>
          <a:bodyPr>
            <a:normAutofit lnSpcReduction="10000"/>
          </a:bodyPr>
          <a:lstStyle/>
          <a:p>
            <a:r>
              <a:rPr lang="en-US" sz="1800" dirty="0" smtClean="0">
                <a:ln>
                  <a:solidFill>
                    <a:schemeClr val="accent4">
                      <a:lumMod val="50000"/>
                    </a:schemeClr>
                  </a:solidFill>
                </a:ln>
                <a:solidFill>
                  <a:srgbClr val="FFFF00"/>
                </a:solidFill>
              </a:rPr>
              <a:t>Some of the many battles the Korean War include the battles of Inchon, Pusan, and Chosin.</a:t>
            </a:r>
          </a:p>
          <a:p>
            <a:r>
              <a:rPr lang="en-US" sz="1800" dirty="0" smtClean="0">
                <a:ln>
                  <a:solidFill>
                    <a:schemeClr val="accent4">
                      <a:lumMod val="50000"/>
                    </a:schemeClr>
                  </a:solidFill>
                </a:ln>
                <a:solidFill>
                  <a:srgbClr val="FFFF00"/>
                </a:solidFill>
              </a:rPr>
              <a:t>The battle of Inchon was codenamed "Operation Chromite". </a:t>
            </a:r>
          </a:p>
          <a:p>
            <a:r>
              <a:rPr lang="en-US" sz="1800" dirty="0" smtClean="0">
                <a:ln>
                  <a:solidFill>
                    <a:schemeClr val="accent4">
                      <a:lumMod val="50000"/>
                    </a:schemeClr>
                  </a:solidFill>
                </a:ln>
                <a:solidFill>
                  <a:srgbClr val="FFFF00"/>
                </a:solidFill>
              </a:rPr>
              <a:t>Amphibious Landing involved some 75,000 troops and 261 naval vessels.</a:t>
            </a:r>
          </a:p>
          <a:p>
            <a:r>
              <a:rPr lang="en-US" sz="1800" dirty="0" smtClean="0">
                <a:ln>
                  <a:solidFill>
                    <a:schemeClr val="accent4">
                      <a:lumMod val="50000"/>
                    </a:schemeClr>
                  </a:solidFill>
                </a:ln>
                <a:solidFill>
                  <a:srgbClr val="FFFF00"/>
                </a:solidFill>
              </a:rPr>
              <a:t>This battle ended in several victories over the North Koreans Peoples Army and the recapture of Seoul.</a:t>
            </a:r>
          </a:p>
          <a:p>
            <a:r>
              <a:rPr lang="en-US" sz="1800" dirty="0" smtClean="0">
                <a:ln>
                  <a:solidFill>
                    <a:schemeClr val="accent4">
                      <a:lumMod val="50000"/>
                    </a:schemeClr>
                  </a:solidFill>
                </a:ln>
                <a:solidFill>
                  <a:srgbClr val="FFFF00"/>
                </a:solidFill>
              </a:rPr>
              <a:t>The next battle, Pusan, was a large-scale battle between the forces of the U.N. and the North Korean forces which lasted from August 4 to September 18, 1950</a:t>
            </a:r>
          </a:p>
          <a:p>
            <a:r>
              <a:rPr lang="en-US" sz="1800" dirty="0" smtClean="0">
                <a:ln>
                  <a:solidFill>
                    <a:schemeClr val="accent4">
                      <a:lumMod val="50000"/>
                    </a:schemeClr>
                  </a:solidFill>
                </a:ln>
                <a:solidFill>
                  <a:srgbClr val="FFFF00"/>
                </a:solidFill>
              </a:rPr>
              <a:t>An army of 140,000 U.N. troops were rallied into a final stand against North Korean forces, which were 98,000 men strong.</a:t>
            </a:r>
          </a:p>
          <a:p>
            <a:r>
              <a:rPr lang="en-US" sz="1800" dirty="0" smtClean="0">
                <a:ln>
                  <a:solidFill>
                    <a:schemeClr val="accent4">
                      <a:lumMod val="50000"/>
                    </a:schemeClr>
                  </a:solidFill>
                </a:ln>
                <a:solidFill>
                  <a:srgbClr val="FFFF00"/>
                </a:solidFill>
              </a:rPr>
              <a:t>U.N. troops were forced back to the Pusan Perimeter, a 140 mile defense line.</a:t>
            </a:r>
          </a:p>
          <a:p>
            <a:r>
              <a:rPr lang="en-US" sz="1800" dirty="0" smtClean="0">
                <a:ln>
                  <a:solidFill>
                    <a:schemeClr val="accent4">
                      <a:lumMod val="50000"/>
                    </a:schemeClr>
                  </a:solidFill>
                </a:ln>
                <a:solidFill>
                  <a:srgbClr val="FFFF00"/>
                </a:solidFill>
              </a:rPr>
              <a:t>The U.N. troops, mostly consisting of the Republic of Korea Army, United States Army, and British Army held back North Korean forces for six weeks</a:t>
            </a:r>
          </a:p>
          <a:p>
            <a:r>
              <a:rPr lang="en-US" sz="1800" dirty="0" smtClean="0">
                <a:ln>
                  <a:solidFill>
                    <a:schemeClr val="accent4">
                      <a:lumMod val="50000"/>
                    </a:schemeClr>
                  </a:solidFill>
                </a:ln>
                <a:solidFill>
                  <a:srgbClr val="FFFF00"/>
                </a:solidFill>
              </a:rPr>
              <a:t>After these six weeks the North Korean forces retreated.</a:t>
            </a:r>
          </a:p>
          <a:p>
            <a:r>
              <a:rPr lang="en-US" sz="1800" dirty="0" smtClean="0">
                <a:ln>
                  <a:solidFill>
                    <a:schemeClr val="accent4">
                      <a:lumMod val="50000"/>
                    </a:schemeClr>
                  </a:solidFill>
                </a:ln>
                <a:solidFill>
                  <a:srgbClr val="FFFF00"/>
                </a:solidFill>
              </a:rPr>
              <a:t>The battle of Chosin lasted from November 27 to December 13, 1950</a:t>
            </a:r>
          </a:p>
          <a:p>
            <a:r>
              <a:rPr lang="en-US" sz="1800" dirty="0" smtClean="0">
                <a:ln>
                  <a:solidFill>
                    <a:schemeClr val="accent4">
                      <a:lumMod val="50000"/>
                    </a:schemeClr>
                  </a:solidFill>
                </a:ln>
                <a:solidFill>
                  <a:srgbClr val="FFFF00"/>
                </a:solidFill>
              </a:rPr>
              <a:t>When the People's Republic of China forces entered the conflict, the People's Volunteer army infiltrated the North Eastern part of North Korea and surprised the U.S. X Corps, a brutal 17 day battle in freezing weather followed.</a:t>
            </a:r>
          </a:p>
          <a:p>
            <a:r>
              <a:rPr lang="en-US" sz="1800" dirty="0" smtClean="0">
                <a:ln>
                  <a:solidFill>
                    <a:schemeClr val="accent4">
                      <a:lumMod val="50000"/>
                    </a:schemeClr>
                  </a:solidFill>
                </a:ln>
                <a:solidFill>
                  <a:srgbClr val="FFFF00"/>
                </a:solidFill>
              </a:rPr>
              <a:t>. During this time 30,000 U.N. troops led by Major General Edward Almond were nicknamed "The Chosin Few". </a:t>
            </a:r>
          </a:p>
          <a:p>
            <a:r>
              <a:rPr lang="en-US" sz="1800" dirty="0" smtClean="0">
                <a:ln>
                  <a:solidFill>
                    <a:schemeClr val="accent4">
                      <a:lumMod val="50000"/>
                    </a:schemeClr>
                  </a:solidFill>
                </a:ln>
                <a:solidFill>
                  <a:srgbClr val="FFFF00"/>
                </a:solidFill>
              </a:rPr>
              <a:t>These "Chosin Few" were encircled by 67,000 Chinese troops, though outnumbered, the U.N. managed to escape the encirclement and inflicted crippling losses to the Chinese. The evacuation of the X Corps marked the full withdrawal of the U.N. forces.</a:t>
            </a:r>
            <a:r>
              <a:rPr lang="en-US" sz="1800" dirty="0" smtClean="0"/>
              <a:t/>
            </a:r>
            <a:br>
              <a:rPr lang="en-US" sz="1800" dirty="0" smtClean="0"/>
            </a:br>
            <a:endParaRPr lang="en-US" sz="1800" dirty="0">
              <a:ln>
                <a:solidFill>
                  <a:schemeClr val="accent4">
                    <a:lumMod val="50000"/>
                  </a:schemeClr>
                </a:solidFill>
              </a:ln>
              <a:solidFill>
                <a:schemeClr val="tx1">
                  <a:lumMod val="95000"/>
                  <a:lumOff val="5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000"/>
          </a:xfrm>
        </p:spPr>
        <p:txBody>
          <a:bodyPr>
            <a:normAutofit fontScale="90000"/>
          </a:bodyPr>
          <a:lstStyle/>
          <a:p>
            <a:r>
              <a:rPr lang="en-US" dirty="0" smtClean="0"/>
              <a:t>Mission and Operations</a:t>
            </a:r>
            <a:endParaRPr lang="en-US" dirty="0"/>
          </a:p>
        </p:txBody>
      </p:sp>
      <p:sp>
        <p:nvSpPr>
          <p:cNvPr id="3" name="Content Placeholder 2"/>
          <p:cNvSpPr>
            <a:spLocks noGrp="1"/>
          </p:cNvSpPr>
          <p:nvPr>
            <p:ph idx="1"/>
          </p:nvPr>
        </p:nvSpPr>
        <p:spPr>
          <a:xfrm>
            <a:off x="0" y="381000"/>
            <a:ext cx="9144000" cy="6477000"/>
          </a:xfrm>
        </p:spPr>
        <p:txBody>
          <a:bodyPr>
            <a:noAutofit/>
          </a:bodyPr>
          <a:lstStyle/>
          <a:p>
            <a:r>
              <a:rPr lang="en-US" sz="2000" dirty="0" smtClean="0">
                <a:ln>
                  <a:solidFill>
                    <a:schemeClr val="accent4">
                      <a:lumMod val="50000"/>
                    </a:schemeClr>
                  </a:solidFill>
                </a:ln>
                <a:solidFill>
                  <a:srgbClr val="FFFF00"/>
                </a:solidFill>
              </a:rPr>
              <a:t>The Purpose of the Korean war was to prevent the spread of Communism. Much like the Vietnam War</a:t>
            </a:r>
          </a:p>
          <a:p>
            <a:r>
              <a:rPr lang="en-US" sz="2000" dirty="0" smtClean="0">
                <a:ln>
                  <a:solidFill>
                    <a:schemeClr val="accent4">
                      <a:lumMod val="50000"/>
                    </a:schemeClr>
                  </a:solidFill>
                </a:ln>
                <a:solidFill>
                  <a:srgbClr val="FFFF00"/>
                </a:solidFill>
              </a:rPr>
              <a:t>Kim Sung, the leader of the communist North Koreans, declared war at 11:00 a.m. on June 25, 1950, approximately 7 hours after his forces crossed the 38th parallel into South Korea</a:t>
            </a:r>
          </a:p>
          <a:p>
            <a:r>
              <a:rPr lang="en-US" sz="2000" dirty="0" smtClean="0">
                <a:ln>
                  <a:solidFill>
                    <a:schemeClr val="accent4">
                      <a:lumMod val="50000"/>
                    </a:schemeClr>
                  </a:solidFill>
                </a:ln>
                <a:solidFill>
                  <a:srgbClr val="FFFF00"/>
                </a:solidFill>
              </a:rPr>
              <a:t>Kim Sung’s goal was to unite the Korean Peninsula under the rule of the Korean Communist Party while South Korea was fighting for democracy</a:t>
            </a:r>
          </a:p>
          <a:p>
            <a:r>
              <a:rPr lang="en-US" sz="2000" dirty="0" smtClean="0">
                <a:ln>
                  <a:solidFill>
                    <a:schemeClr val="accent4">
                      <a:lumMod val="50000"/>
                    </a:schemeClr>
                  </a:solidFill>
                </a:ln>
                <a:solidFill>
                  <a:srgbClr val="FFFF00"/>
                </a:solidFill>
              </a:rPr>
              <a:t>The objective of the United States was to push the invaders back across the 38</a:t>
            </a:r>
            <a:r>
              <a:rPr lang="en-US" sz="2000" baseline="30000" dirty="0" smtClean="0">
                <a:ln>
                  <a:solidFill>
                    <a:schemeClr val="accent4">
                      <a:lumMod val="50000"/>
                    </a:schemeClr>
                  </a:solidFill>
                </a:ln>
                <a:solidFill>
                  <a:srgbClr val="FFFF00"/>
                </a:solidFill>
              </a:rPr>
              <a:t>th</a:t>
            </a:r>
            <a:r>
              <a:rPr lang="en-US" sz="2000" dirty="0" smtClean="0">
                <a:ln>
                  <a:solidFill>
                    <a:schemeClr val="accent4">
                      <a:lumMod val="50000"/>
                    </a:schemeClr>
                  </a:solidFill>
                </a:ln>
                <a:solidFill>
                  <a:srgbClr val="FFFF00"/>
                </a:solidFill>
              </a:rPr>
              <a:t> Parallel</a:t>
            </a:r>
          </a:p>
          <a:p>
            <a:r>
              <a:rPr lang="en-US" sz="2000" dirty="0" smtClean="0">
                <a:ln>
                  <a:solidFill>
                    <a:schemeClr val="accent4">
                      <a:lumMod val="50000"/>
                    </a:schemeClr>
                  </a:solidFill>
                </a:ln>
                <a:solidFill>
                  <a:srgbClr val="FFFF00"/>
                </a:solidFill>
              </a:rPr>
              <a:t>Doing so the US hoped to stop the spread of Communism in Asia</a:t>
            </a:r>
          </a:p>
          <a:p>
            <a:r>
              <a:rPr lang="en-US" sz="2000" dirty="0" smtClean="0">
                <a:ln>
                  <a:solidFill>
                    <a:schemeClr val="accent4">
                      <a:lumMod val="50000"/>
                    </a:schemeClr>
                  </a:solidFill>
                </a:ln>
                <a:solidFill>
                  <a:srgbClr val="FFFF00"/>
                </a:solidFill>
              </a:rPr>
              <a:t>The Soviet Union did not take an active part in the hostilities but they did supply equipment to the North Koreans</a:t>
            </a:r>
          </a:p>
          <a:p>
            <a:r>
              <a:rPr lang="en-US" sz="2000" dirty="0" smtClean="0">
                <a:ln>
                  <a:solidFill>
                    <a:schemeClr val="accent4">
                      <a:lumMod val="50000"/>
                    </a:schemeClr>
                  </a:solidFill>
                </a:ln>
                <a:solidFill>
                  <a:srgbClr val="FFFF00"/>
                </a:solidFill>
              </a:rPr>
              <a:t>Their purpose was probably to observe US doctrine and hope for a weakening of the US, militarily, politically and economically.  </a:t>
            </a:r>
          </a:p>
          <a:p>
            <a:pPr>
              <a:buNone/>
            </a:pPr>
            <a:r>
              <a:rPr lang="en-US" sz="2000" b="1" i="1" dirty="0" smtClean="0">
                <a:ln>
                  <a:solidFill>
                    <a:schemeClr val="accent4">
                      <a:lumMod val="50000"/>
                    </a:schemeClr>
                  </a:solidFill>
                </a:ln>
                <a:solidFill>
                  <a:srgbClr val="FFFF00"/>
                </a:solidFill>
              </a:rPr>
              <a:t> Operations</a:t>
            </a:r>
          </a:p>
          <a:p>
            <a:r>
              <a:rPr lang="en-US" sz="2000" dirty="0" smtClean="0">
                <a:ln>
                  <a:solidFill>
                    <a:schemeClr val="accent4">
                      <a:lumMod val="50000"/>
                    </a:schemeClr>
                  </a:solidFill>
                </a:ln>
                <a:solidFill>
                  <a:srgbClr val="FFFF00"/>
                </a:solidFill>
              </a:rPr>
              <a:t>Chromite (1950)-  US invasion at Inchon</a:t>
            </a:r>
          </a:p>
          <a:p>
            <a:r>
              <a:rPr lang="en-US" sz="2000" dirty="0" smtClean="0">
                <a:ln>
                  <a:solidFill>
                    <a:schemeClr val="accent4">
                      <a:lumMod val="50000"/>
                    </a:schemeClr>
                  </a:solidFill>
                </a:ln>
                <a:solidFill>
                  <a:srgbClr val="FFFF00"/>
                </a:solidFill>
              </a:rPr>
              <a:t>Little Switch (1953)- Exchange of sick and wounded prisoners of war between United Nations and North Korean/Chinese forces.</a:t>
            </a:r>
          </a:p>
          <a:p>
            <a:r>
              <a:rPr lang="en-US" sz="2000" dirty="0" smtClean="0">
                <a:ln>
                  <a:solidFill>
                    <a:schemeClr val="accent4">
                      <a:lumMod val="50000"/>
                    </a:schemeClr>
                  </a:solidFill>
                </a:ln>
                <a:solidFill>
                  <a:srgbClr val="FFFF00"/>
                </a:solidFill>
              </a:rPr>
              <a:t>Ripper- (1951)- UN movements towards the 38th parallel to recapture Seoul</a:t>
            </a:r>
            <a:endParaRPr lang="en-US" sz="2000" dirty="0">
              <a:ln>
                <a:solidFill>
                  <a:schemeClr val="accent4">
                    <a:lumMod val="50000"/>
                  </a:schemeClr>
                </a:solidFill>
              </a:ln>
              <a:solidFill>
                <a:srgbClr val="FFFF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Equipment and Innovations</a:t>
            </a:r>
            <a:endParaRPr lang="en-US" dirty="0"/>
          </a:p>
        </p:txBody>
      </p:sp>
      <p:sp>
        <p:nvSpPr>
          <p:cNvPr id="3" name="Content Placeholder 2"/>
          <p:cNvSpPr>
            <a:spLocks noGrp="1"/>
          </p:cNvSpPr>
          <p:nvPr>
            <p:ph idx="1"/>
          </p:nvPr>
        </p:nvSpPr>
        <p:spPr>
          <a:xfrm>
            <a:off x="0" y="1600200"/>
            <a:ext cx="8153400" cy="5257800"/>
          </a:xfrm>
        </p:spPr>
        <p:txBody>
          <a:bodyPr>
            <a:normAutofit/>
          </a:bodyPr>
          <a:lstStyle/>
          <a:p>
            <a:pPr lvl="1">
              <a:buFont typeface="Wingdings" pitchFamily="2" charset="2"/>
              <a:buChar char="q"/>
            </a:pPr>
            <a:endParaRPr lang="en-US" sz="2100" dirty="0" smtClean="0"/>
          </a:p>
          <a:p>
            <a:pPr lvl="1">
              <a:buFont typeface="Wingdings" pitchFamily="2" charset="2"/>
              <a:buChar char="q"/>
            </a:pPr>
            <a:endParaRPr lang="en-US" sz="2100" dirty="0"/>
          </a:p>
          <a:p>
            <a:pPr lvl="1">
              <a:buFont typeface="Wingdings" pitchFamily="2" charset="2"/>
              <a:buChar char="q"/>
            </a:pPr>
            <a:endParaRPr lang="en-US" sz="2100" dirty="0" smtClean="0"/>
          </a:p>
          <a:p>
            <a:pPr lvl="1">
              <a:buFont typeface="Wingdings" pitchFamily="2" charset="2"/>
              <a:buChar char="q"/>
            </a:pPr>
            <a:endParaRPr lang="en-US" sz="2100" dirty="0"/>
          </a:p>
          <a:p>
            <a:pPr lvl="1">
              <a:buNone/>
            </a:pPr>
            <a:r>
              <a:rPr lang="en-US" sz="2100" dirty="0" smtClean="0"/>
              <a:t> </a:t>
            </a:r>
          </a:p>
          <a:p>
            <a:pPr lvl="1">
              <a:buNone/>
            </a:pPr>
            <a:endParaRPr lang="en-US" sz="2100" b="1" dirty="0"/>
          </a:p>
          <a:p>
            <a:pPr lvl="1">
              <a:buFont typeface="Wingdings" pitchFamily="2" charset="2"/>
              <a:buChar char="q"/>
            </a:pPr>
            <a:r>
              <a:rPr lang="en-US" sz="2100" b="1" dirty="0" smtClean="0">
                <a:solidFill>
                  <a:schemeClr val="bg1"/>
                </a:solidFill>
              </a:rPr>
              <a:t>Same weapons </a:t>
            </a:r>
            <a:r>
              <a:rPr lang="en-US" sz="2100" b="1" smtClean="0">
                <a:solidFill>
                  <a:schemeClr val="bg1"/>
                </a:solidFill>
              </a:rPr>
              <a:t>as World War II</a:t>
            </a:r>
            <a:endParaRPr lang="en-US" sz="2100" b="1" dirty="0" smtClean="0">
              <a:solidFill>
                <a:schemeClr val="bg1"/>
              </a:solidFill>
            </a:endParaRPr>
          </a:p>
          <a:p>
            <a:pPr lvl="1">
              <a:buFont typeface="Wingdings" pitchFamily="2" charset="2"/>
              <a:buChar char="q"/>
            </a:pPr>
            <a:r>
              <a:rPr lang="en-US" sz="2100" dirty="0" smtClean="0">
                <a:solidFill>
                  <a:schemeClr val="bg1"/>
                </a:solidFill>
              </a:rPr>
              <a:t> </a:t>
            </a:r>
            <a:r>
              <a:rPr lang="en-US" sz="2100" b="1" dirty="0" smtClean="0">
                <a:solidFill>
                  <a:schemeClr val="bg1"/>
                </a:solidFill>
              </a:rPr>
              <a:t>Sioux Helicopter</a:t>
            </a:r>
          </a:p>
          <a:p>
            <a:pPr lvl="1">
              <a:buFont typeface="Wingdings" pitchFamily="2" charset="2"/>
              <a:buChar char="q"/>
            </a:pPr>
            <a:r>
              <a:rPr lang="en-US" sz="2100" dirty="0" smtClean="0">
                <a:solidFill>
                  <a:schemeClr val="bg1"/>
                </a:solidFill>
              </a:rPr>
              <a:t> </a:t>
            </a:r>
            <a:r>
              <a:rPr lang="en-US" sz="2100" b="1" dirty="0" smtClean="0">
                <a:solidFill>
                  <a:schemeClr val="bg1"/>
                </a:solidFill>
              </a:rPr>
              <a:t>The Bell UH-1 Iroquois</a:t>
            </a:r>
          </a:p>
          <a:p>
            <a:pPr lvl="1">
              <a:buFont typeface="Wingdings" pitchFamily="2" charset="2"/>
              <a:buChar char="q"/>
            </a:pPr>
            <a:r>
              <a:rPr lang="en-US" sz="2100" dirty="0" smtClean="0">
                <a:solidFill>
                  <a:schemeClr val="bg1"/>
                </a:solidFill>
              </a:rPr>
              <a:t> </a:t>
            </a:r>
            <a:r>
              <a:rPr lang="en-US" sz="2100" b="1" dirty="0" smtClean="0">
                <a:solidFill>
                  <a:schemeClr val="bg1"/>
                </a:solidFill>
              </a:rPr>
              <a:t>T-34</a:t>
            </a:r>
          </a:p>
          <a:p>
            <a:pPr lvl="1">
              <a:buFont typeface="Wingdings" pitchFamily="2" charset="2"/>
              <a:buChar char="q"/>
            </a:pPr>
            <a:r>
              <a:rPr lang="en-US" sz="2100" b="1" dirty="0" smtClean="0">
                <a:solidFill>
                  <a:schemeClr val="bg1"/>
                </a:solidFill>
              </a:rPr>
              <a:t> Upgraded M4 </a:t>
            </a:r>
            <a:r>
              <a:rPr lang="en-US" sz="2100" b="1" dirty="0" err="1" smtClean="0">
                <a:solidFill>
                  <a:schemeClr val="bg1"/>
                </a:solidFill>
              </a:rPr>
              <a:t>Shermans</a:t>
            </a:r>
            <a:r>
              <a:rPr lang="en-US" sz="2100" b="1" dirty="0" smtClean="0">
                <a:solidFill>
                  <a:schemeClr val="bg1"/>
                </a:solidFill>
              </a:rPr>
              <a:t>, M26 </a:t>
            </a:r>
            <a:r>
              <a:rPr lang="en-US" sz="2100" b="1" dirty="0" err="1" smtClean="0">
                <a:solidFill>
                  <a:schemeClr val="bg1"/>
                </a:solidFill>
              </a:rPr>
              <a:t>Pershings</a:t>
            </a:r>
            <a:r>
              <a:rPr lang="en-US" sz="2100" b="1" dirty="0" smtClean="0">
                <a:solidFill>
                  <a:schemeClr val="bg1"/>
                </a:solidFill>
              </a:rPr>
              <a:t>, and M46 </a:t>
            </a:r>
            <a:r>
              <a:rPr lang="en-US" sz="2100" b="1" dirty="0" err="1" smtClean="0">
                <a:solidFill>
                  <a:schemeClr val="bg1"/>
                </a:solidFill>
              </a:rPr>
              <a:t>Pattons</a:t>
            </a:r>
            <a:endParaRPr lang="en-US" sz="2100" b="1" dirty="0" smtClean="0">
              <a:solidFill>
                <a:schemeClr val="bg1"/>
              </a:solidFill>
            </a:endParaRPr>
          </a:p>
          <a:p>
            <a:pPr lvl="1">
              <a:buFont typeface="Wingdings" pitchFamily="2" charset="2"/>
              <a:buChar char="q"/>
            </a:pPr>
            <a:r>
              <a:rPr lang="en-US" sz="2100" b="1" dirty="0" smtClean="0">
                <a:solidFill>
                  <a:schemeClr val="bg1"/>
                </a:solidFill>
              </a:rPr>
              <a:t>First use of jet aircraft such as the: F-86 </a:t>
            </a:r>
            <a:r>
              <a:rPr lang="en-US" sz="2100" b="1" dirty="0" err="1" smtClean="0">
                <a:solidFill>
                  <a:schemeClr val="bg1"/>
                </a:solidFill>
              </a:rPr>
              <a:t>Sabre</a:t>
            </a:r>
            <a:r>
              <a:rPr lang="en-US" sz="2100" b="1" dirty="0" smtClean="0">
                <a:solidFill>
                  <a:schemeClr val="bg1"/>
                </a:solidFill>
              </a:rPr>
              <a:t>, P-80SS, F9F Panther, and the </a:t>
            </a:r>
            <a:r>
              <a:rPr lang="en-US" sz="2100" b="1" dirty="0" err="1" smtClean="0">
                <a:solidFill>
                  <a:schemeClr val="bg1"/>
                </a:solidFill>
              </a:rPr>
              <a:t>MiG</a:t>
            </a:r>
            <a:r>
              <a:rPr lang="en-US" sz="2100" b="1" dirty="0" smtClean="0">
                <a:solidFill>
                  <a:schemeClr val="bg1"/>
                </a:solidFill>
              </a:rPr>
              <a:t> 15</a:t>
            </a:r>
          </a:p>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1347</Words>
  <Application>Microsoft Office PowerPoint</Application>
  <PresentationFormat>On-screen Show (4:3)</PresentationFormat>
  <Paragraphs>150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Orientation</vt:lpstr>
      <vt:lpstr>Geography</vt:lpstr>
      <vt:lpstr>The Korean War</vt:lpstr>
      <vt:lpstr>The Road to War</vt:lpstr>
      <vt:lpstr>Key Players</vt:lpstr>
      <vt:lpstr>Timeline for War</vt:lpstr>
      <vt:lpstr>Battle Focus</vt:lpstr>
      <vt:lpstr>Mission and Operations</vt:lpstr>
      <vt:lpstr>Equipment and Innovations</vt:lpstr>
      <vt:lpstr>Intelligence</vt:lpstr>
      <vt:lpstr>Enemy Description</vt:lpstr>
      <vt:lpstr>North Korean Leaders</vt:lpstr>
      <vt:lpstr>End State</vt:lpstr>
      <vt:lpstr>Slide 14</vt:lpstr>
      <vt:lpstr>Whoops</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Korean War</dc:title>
  <dc:creator>DeAndre</dc:creator>
  <cp:lastModifiedBy>DeAndre</cp:lastModifiedBy>
  <cp:revision>34</cp:revision>
  <dcterms:created xsi:type="dcterms:W3CDTF">2012-11-14T04:22:33Z</dcterms:created>
  <dcterms:modified xsi:type="dcterms:W3CDTF">2012-11-15T14:27:43Z</dcterms:modified>
</cp:coreProperties>
</file>